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3"/>
    <p:sldId id="257" r:id="rId44"/>
    <p:sldId id="258" r:id="rId45"/>
    <p:sldId id="259" r:id="rId46"/>
    <p:sldId id="260" r:id="rId47"/>
    <p:sldId id="261" r:id="rId48"/>
    <p:sldId id="262" r:id="rId49"/>
    <p:sldId id="263" r:id="rId50"/>
    <p:sldId id="264" r:id="rId51"/>
    <p:sldId id="265" r:id="rId52"/>
    <p:sldId id="266" r:id="rId53"/>
    <p:sldId id="267" r:id="rId54"/>
    <p:sldId id="268" r:id="rId55"/>
  </p:sldIdLst>
  <p:sldSz cx="18288000" cy="10287000"/>
  <p:notesSz cx="6858000" cy="9144000"/>
  <p:embeddedFontLst>
    <p:embeddedFont>
      <p:font typeface="Oswald" charset="1" panose="00000500000000000000"/>
      <p:regular r:id="rId6"/>
    </p:embeddedFont>
    <p:embeddedFont>
      <p:font typeface="Oswald Bold" charset="1" panose="00000800000000000000"/>
      <p:regular r:id="rId7"/>
    </p:embeddedFont>
    <p:embeddedFont>
      <p:font typeface="Voga" charset="1" panose="02000606090000020004"/>
      <p:regular r:id="rId8"/>
    </p:embeddedFont>
    <p:embeddedFont>
      <p:font typeface="Lato" charset="1" panose="020F0502020204030203"/>
      <p:regular r:id="rId9"/>
    </p:embeddedFont>
    <p:embeddedFont>
      <p:font typeface="Lato Bold" charset="1" panose="020F0802020204030203"/>
      <p:regular r:id="rId10"/>
    </p:embeddedFont>
    <p:embeddedFont>
      <p:font typeface="Lato Italics" charset="1" panose="020F0502020204030203"/>
      <p:regular r:id="rId11"/>
    </p:embeddedFont>
    <p:embeddedFont>
      <p:font typeface="Lato Bold Italics" charset="1" panose="020F0802020204030203"/>
      <p:regular r:id="rId12"/>
    </p:embeddedFont>
    <p:embeddedFont>
      <p:font typeface="Arimo" charset="1" panose="020B0604020202020204"/>
      <p:regular r:id="rId13"/>
    </p:embeddedFont>
    <p:embeddedFont>
      <p:font typeface="Arimo Bold" charset="1" panose="020B0704020202020204"/>
      <p:regular r:id="rId14"/>
    </p:embeddedFont>
    <p:embeddedFont>
      <p:font typeface="Arimo Italics" charset="1" panose="020B0604020202090204"/>
      <p:regular r:id="rId15"/>
    </p:embeddedFont>
    <p:embeddedFont>
      <p:font typeface="Arimo Bold Italics" charset="1" panose="020B0704020202090204"/>
      <p:regular r:id="rId16"/>
    </p:embeddedFont>
    <p:embeddedFont>
      <p:font typeface="Lato Heavy" charset="1" panose="020F0502020204030203"/>
      <p:regular r:id="rId17"/>
    </p:embeddedFont>
    <p:embeddedFont>
      <p:font typeface="Lato Heavy Bold" charset="1" panose="020F0502020204030203"/>
      <p:regular r:id="rId18"/>
    </p:embeddedFont>
    <p:embeddedFont>
      <p:font typeface="Lato Heavy Italics" charset="1" panose="020F0502020204030203"/>
      <p:regular r:id="rId19"/>
    </p:embeddedFont>
    <p:embeddedFont>
      <p:font typeface="Lato Heavy Bold Italics" charset="1" panose="020F0502020204030203"/>
      <p:regular r:id="rId20"/>
    </p:embeddedFont>
    <p:embeddedFont>
      <p:font typeface="Bodoni FLF" charset="1" panose="02000606090000020003"/>
      <p:regular r:id="rId21"/>
    </p:embeddedFont>
    <p:embeddedFont>
      <p:font typeface="Bodoni FLF Bold" charset="1" panose="02000803080000020003"/>
      <p:regular r:id="rId22"/>
    </p:embeddedFont>
    <p:embeddedFont>
      <p:font typeface="Bodoni FLF Italics" charset="1" panose="02000603090000090003"/>
      <p:regular r:id="rId23"/>
    </p:embeddedFont>
    <p:embeddedFont>
      <p:font typeface="Bodoni FLF Bold Italics" charset="1" panose="02000803090000090003"/>
      <p:regular r:id="rId24"/>
    </p:embeddedFont>
    <p:embeddedFont>
      <p:font typeface="HK Grotesk Bold" charset="1" panose="00000800000000000000"/>
      <p:regular r:id="rId25"/>
    </p:embeddedFont>
    <p:embeddedFont>
      <p:font typeface="HK Grotesk Bold Italics" charset="1" panose="00000800000000000000"/>
      <p:regular r:id="rId26"/>
    </p:embeddedFont>
    <p:embeddedFont>
      <p:font typeface="HK Grotesk Medium" charset="1" panose="00000600000000000000"/>
      <p:regular r:id="rId27"/>
    </p:embeddedFont>
    <p:embeddedFont>
      <p:font typeface="HK Grotesk Medium Bold" charset="1" panose="00000700000000000000"/>
      <p:regular r:id="rId28"/>
    </p:embeddedFont>
    <p:embeddedFont>
      <p:font typeface="HK Grotesk Medium Italics" charset="1" panose="00000600000000000000"/>
      <p:regular r:id="rId29"/>
    </p:embeddedFont>
    <p:embeddedFont>
      <p:font typeface="HK Grotesk Medium Bold Italics" charset="1" panose="00000700000000000000"/>
      <p:regular r:id="rId30"/>
    </p:embeddedFont>
    <p:embeddedFont>
      <p:font typeface="DM Sans" charset="1" panose="00000000000000000000"/>
      <p:regular r:id="rId31"/>
    </p:embeddedFont>
    <p:embeddedFont>
      <p:font typeface="DM Sans Bold" charset="1" panose="00000000000000000000"/>
      <p:regular r:id="rId32"/>
    </p:embeddedFont>
    <p:embeddedFont>
      <p:font typeface="DM Sans Italics" charset="1" panose="00000000000000000000"/>
      <p:regular r:id="rId33"/>
    </p:embeddedFont>
    <p:embeddedFont>
      <p:font typeface="DM Sans Bold Italics" charset="1" panose="00000000000000000000"/>
      <p:regular r:id="rId34"/>
    </p:embeddedFont>
    <p:embeddedFont>
      <p:font typeface="Montserrat" charset="1" panose="00000500000000000000"/>
      <p:regular r:id="rId35"/>
    </p:embeddedFont>
    <p:embeddedFont>
      <p:font typeface="Montserrat Bold" charset="1" panose="00000600000000000000"/>
      <p:regular r:id="rId36"/>
    </p:embeddedFont>
    <p:embeddedFont>
      <p:font typeface="Montserrat Italics" charset="1" panose="00000500000000000000"/>
      <p:regular r:id="rId37"/>
    </p:embeddedFont>
    <p:embeddedFont>
      <p:font typeface="Montserrat Bold Italics" charset="1" panose="00000600000000000000"/>
      <p:regular r:id="rId38"/>
    </p:embeddedFont>
    <p:embeddedFont>
      <p:font typeface="Fira Sans Light" charset="1" panose="020B0403050000020004"/>
      <p:regular r:id="rId39"/>
    </p:embeddedFont>
    <p:embeddedFont>
      <p:font typeface="Fira Sans Light Bold" charset="1" panose="020B0503050000020004"/>
      <p:regular r:id="rId40"/>
    </p:embeddedFont>
    <p:embeddedFont>
      <p:font typeface="Fira Sans Light Italics" charset="1" panose="020B0403050000020004"/>
      <p:regular r:id="rId41"/>
    </p:embeddedFont>
    <p:embeddedFont>
      <p:font typeface="Fira Sans Light Bold Italics" charset="1" panose="020B0503050000020004"/>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slides/slide1.xml" Type="http://schemas.openxmlformats.org/officeDocument/2006/relationships/slide"/><Relationship Id="rId44" Target="slides/slide2.xml" Type="http://schemas.openxmlformats.org/officeDocument/2006/relationships/slide"/><Relationship Id="rId45" Target="slides/slide3.xml" Type="http://schemas.openxmlformats.org/officeDocument/2006/relationships/slide"/><Relationship Id="rId46" Target="slides/slide4.xml" Type="http://schemas.openxmlformats.org/officeDocument/2006/relationships/slide"/><Relationship Id="rId47" Target="slides/slide5.xml" Type="http://schemas.openxmlformats.org/officeDocument/2006/relationships/slide"/><Relationship Id="rId48" Target="slides/slide6.xml" Type="http://schemas.openxmlformats.org/officeDocument/2006/relationships/slide"/><Relationship Id="rId49" Target="slides/slide7.xml" Type="http://schemas.openxmlformats.org/officeDocument/2006/relationships/slide"/><Relationship Id="rId5" Target="tableStyles.xml" Type="http://schemas.openxmlformats.org/officeDocument/2006/relationships/tableStyles"/><Relationship Id="rId50" Target="slides/slide8.xml" Type="http://schemas.openxmlformats.org/officeDocument/2006/relationships/slide"/><Relationship Id="rId51" Target="slides/slide9.xml" Type="http://schemas.openxmlformats.org/officeDocument/2006/relationships/slide"/><Relationship Id="rId52" Target="slides/slide10.xml" Type="http://schemas.openxmlformats.org/officeDocument/2006/relationships/slide"/><Relationship Id="rId53" Target="slides/slide11.xml" Type="http://schemas.openxmlformats.org/officeDocument/2006/relationships/slide"/><Relationship Id="rId54" Target="slides/slide12.xml" Type="http://schemas.openxmlformats.org/officeDocument/2006/relationships/slide"/><Relationship Id="rId55" Target="slides/slide13.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https://docs.google.com/spreadsheets/d/1DUF2isFWsqVSYhbaACYtbgcLi_YjDqpE3GLQIVgkKQg/edit#gid=69851113" TargetMode="External" Type="http://schemas.openxmlformats.org/officeDocument/2006/relationships/hyperlink"/></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https://docs.google.com/spreadsheets/d/1DUF2isFWsqVSYhbaACYtbgcLi_YjDqpE3GLQIVgkKQg/edit#gid=69851113" TargetMode="External" Type="http://schemas.openxmlformats.org/officeDocument/2006/relationships/hyperlink"/><Relationship Id="rId3" Target="https://docs.google.com/spreadsheets/d/1DUF2isFWsqVSYhbaACYtbgcLi_YjDqpE3GLQIVgkKQg/edit#gid=69851113" TargetMode="External" Type="http://schemas.openxmlformats.org/officeDocument/2006/relationships/hyperlink"/><Relationship Id="rId4" Target="https://docs.google.com/spreadsheets/d/1DUF2isFWsqVSYhbaACYtbgcLi_YjDqpE3GLQIVgkKQg/edit#gid=69851113" TargetMode="External" Type="http://schemas.openxmlformats.org/officeDocument/2006/relationships/hyperlink"/><Relationship Id="rId5" Target="https://docs.google.com/spreadsheets/d/1DUF2isFWsqVSYhbaACYtbgcLi_YjDqpE3GLQIVgkKQg/edit#gid=69851113" TargetMode="External" Type="http://schemas.openxmlformats.org/officeDocument/2006/relationships/hyperlink"/><Relationship Id="rId6" Target="https://docs.google.com/spreadsheets/d/1DUF2isFWsqVSYhbaACYtbgcLi_YjDqpE3GLQIVgkKQg/edit#gid=69851113" TargetMode="External" Type="http://schemas.openxmlformats.org/officeDocument/2006/relationships/hyperlink"/><Relationship Id="rId7" Target="https://docs.google.com/spreadsheets/d/1DUF2isFWsqVSYhbaACYtbgcLi_YjDqpE3GLQIVgkKQg/edit#gid=69851113" TargetMode="External" Type="http://schemas.openxmlformats.org/officeDocument/2006/relationships/hyperlink"/></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26.png" Type="http://schemas.openxmlformats.org/officeDocument/2006/relationships/image"/><Relationship Id="rId6" Target="../media/image27.pn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0059" r="0" b="970"/>
          <a:stretch>
            <a:fillRect/>
          </a:stretch>
        </p:blipFill>
        <p:spPr>
          <a:xfrm flipH="false" flipV="false" rot="0">
            <a:off x="10557035" y="0"/>
            <a:ext cx="7730965" cy="10287000"/>
          </a:xfrm>
          <a:prstGeom prst="rect">
            <a:avLst/>
          </a:prstGeom>
        </p:spPr>
      </p:pic>
      <p:sp>
        <p:nvSpPr>
          <p:cNvPr name="TextBox 3" id="3"/>
          <p:cNvSpPr txBox="true"/>
          <p:nvPr/>
        </p:nvSpPr>
        <p:spPr>
          <a:xfrm rot="0">
            <a:off x="1028700" y="726652"/>
            <a:ext cx="2731165" cy="650875"/>
          </a:xfrm>
          <a:prstGeom prst="rect">
            <a:avLst/>
          </a:prstGeom>
        </p:spPr>
        <p:txBody>
          <a:bodyPr anchor="t" rtlCol="false" tIns="0" lIns="0" bIns="0" rIns="0">
            <a:spAutoFit/>
          </a:bodyPr>
          <a:lstStyle/>
          <a:p>
            <a:pPr marL="0" indent="0" lvl="0">
              <a:lnSpc>
                <a:spcPts val="2600"/>
              </a:lnSpc>
            </a:pPr>
            <a:r>
              <a:rPr lang="en-US" sz="2000">
                <a:solidFill>
                  <a:srgbClr val="FFFFFF"/>
                </a:solidFill>
                <a:latin typeface="HK Grotesk Medium"/>
              </a:rPr>
              <a:t>Realizado por: Saumell Santiago</a:t>
            </a:r>
          </a:p>
        </p:txBody>
      </p:sp>
      <p:sp>
        <p:nvSpPr>
          <p:cNvPr name="TextBox 4" id="4"/>
          <p:cNvSpPr txBox="true"/>
          <p:nvPr/>
        </p:nvSpPr>
        <p:spPr>
          <a:xfrm rot="0">
            <a:off x="8166860" y="715222"/>
            <a:ext cx="2081613" cy="650875"/>
          </a:xfrm>
          <a:prstGeom prst="rect">
            <a:avLst/>
          </a:prstGeom>
        </p:spPr>
        <p:txBody>
          <a:bodyPr anchor="t" rtlCol="false" tIns="0" lIns="0" bIns="0" rIns="0">
            <a:spAutoFit/>
          </a:bodyPr>
          <a:lstStyle/>
          <a:p>
            <a:pPr marL="0" indent="0" lvl="0">
              <a:lnSpc>
                <a:spcPts val="2600"/>
              </a:lnSpc>
            </a:pPr>
            <a:r>
              <a:rPr lang="en-US" sz="2000">
                <a:solidFill>
                  <a:srgbClr val="FFFFFF"/>
                </a:solidFill>
                <a:latin typeface="HK Grotesk Medium"/>
              </a:rPr>
              <a:t>PROYECTO CODERHOUSE</a:t>
            </a:r>
          </a:p>
        </p:txBody>
      </p:sp>
      <p:sp>
        <p:nvSpPr>
          <p:cNvPr name="TextBox 5" id="5"/>
          <p:cNvSpPr txBox="true"/>
          <p:nvPr/>
        </p:nvSpPr>
        <p:spPr>
          <a:xfrm rot="0">
            <a:off x="1028700" y="1873250"/>
            <a:ext cx="8115300" cy="5334000"/>
          </a:xfrm>
          <a:prstGeom prst="rect">
            <a:avLst/>
          </a:prstGeom>
        </p:spPr>
        <p:txBody>
          <a:bodyPr anchor="t" rtlCol="false" tIns="0" lIns="0" bIns="0" rIns="0">
            <a:spAutoFit/>
          </a:bodyPr>
          <a:lstStyle/>
          <a:p>
            <a:pPr marL="0" indent="0" lvl="0">
              <a:lnSpc>
                <a:spcPts val="10559"/>
              </a:lnSpc>
            </a:pPr>
            <a:r>
              <a:rPr lang="en-US" sz="8799">
                <a:solidFill>
                  <a:srgbClr val="FFFFFF"/>
                </a:solidFill>
                <a:latin typeface="HK Grotesk Bold"/>
              </a:rPr>
              <a:t>LIGA PROFESIONAL DEL FÚTBOL ARGENTINO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8361" t="0" r="2080" b="0"/>
          <a:stretch>
            <a:fillRect/>
          </a:stretch>
        </p:blipFill>
        <p:spPr>
          <a:xfrm flipH="false" flipV="false" rot="0">
            <a:off x="0" y="489051"/>
            <a:ext cx="8776824" cy="9306051"/>
          </a:xfrm>
          <a:prstGeom prst="rect">
            <a:avLst/>
          </a:prstGeom>
        </p:spPr>
      </p:pic>
      <p:sp>
        <p:nvSpPr>
          <p:cNvPr name="TextBox 3" id="3"/>
          <p:cNvSpPr txBox="true"/>
          <p:nvPr/>
        </p:nvSpPr>
        <p:spPr>
          <a:xfrm rot="0">
            <a:off x="9201878" y="584301"/>
            <a:ext cx="8419614" cy="1693545"/>
          </a:xfrm>
          <a:prstGeom prst="rect">
            <a:avLst/>
          </a:prstGeom>
        </p:spPr>
        <p:txBody>
          <a:bodyPr anchor="t" rtlCol="false" tIns="0" lIns="0" bIns="0" rIns="0">
            <a:spAutoFit/>
          </a:bodyPr>
          <a:lstStyle/>
          <a:p>
            <a:pPr marL="0" indent="0" lvl="0">
              <a:lnSpc>
                <a:spcPts val="4365"/>
              </a:lnSpc>
            </a:pPr>
            <a:r>
              <a:rPr lang="en-US" sz="4500">
                <a:solidFill>
                  <a:srgbClr val="FFD034"/>
                </a:solidFill>
                <a:latin typeface="HK Grotesk Bold"/>
              </a:rPr>
              <a:t>2.¿Cómo evolucionó la cantidad de goles de visitantes y locales en el transcurso del tiempo?</a:t>
            </a:r>
          </a:p>
        </p:txBody>
      </p:sp>
      <p:grpSp>
        <p:nvGrpSpPr>
          <p:cNvPr name="Group 4" id="4"/>
          <p:cNvGrpSpPr/>
          <p:nvPr/>
        </p:nvGrpSpPr>
        <p:grpSpPr>
          <a:xfrm rot="0">
            <a:off x="9018278" y="3018679"/>
            <a:ext cx="9269722" cy="5890894"/>
            <a:chOff x="0" y="0"/>
            <a:chExt cx="12359630" cy="7854525"/>
          </a:xfrm>
        </p:grpSpPr>
        <p:sp>
          <p:nvSpPr>
            <p:cNvPr name="TextBox 5" id="5"/>
            <p:cNvSpPr txBox="true"/>
            <p:nvPr/>
          </p:nvSpPr>
          <p:spPr>
            <a:xfrm rot="0">
              <a:off x="0" y="-47625"/>
              <a:ext cx="12359630" cy="6167358"/>
            </a:xfrm>
            <a:prstGeom prst="rect">
              <a:avLst/>
            </a:prstGeom>
          </p:spPr>
          <p:txBody>
            <a:bodyPr anchor="t" rtlCol="false" tIns="0" lIns="0" bIns="0" rIns="0">
              <a:spAutoFit/>
            </a:bodyPr>
            <a:lstStyle/>
            <a:p>
              <a:pPr marL="0" indent="0" lvl="0">
                <a:lnSpc>
                  <a:spcPts val="4612"/>
                </a:lnSpc>
              </a:pPr>
              <a:r>
                <a:rPr lang="en-US" sz="3548">
                  <a:solidFill>
                    <a:srgbClr val="FFD034"/>
                  </a:solidFill>
                  <a:latin typeface="HK Grotesk Medium"/>
                </a:rPr>
                <a:t>Vemos como la tendencia de victorias del equipo local dentro del período analizado se condice en un panorama general al ver que por cada torneo hay mayor cantidad de goles anotados por el equipo local que por el visitante, esto implica que de alguna manera los valores se condicen en sus primeras instancias con la hipótesis planteada.</a:t>
              </a:r>
            </a:p>
          </p:txBody>
        </p:sp>
        <p:sp>
          <p:nvSpPr>
            <p:cNvPr name="TextBox 6" id="6"/>
            <p:cNvSpPr txBox="true"/>
            <p:nvPr/>
          </p:nvSpPr>
          <p:spPr>
            <a:xfrm rot="0">
              <a:off x="0" y="7180026"/>
              <a:ext cx="12359630" cy="674499"/>
            </a:xfrm>
            <a:prstGeom prst="rect">
              <a:avLst/>
            </a:prstGeom>
          </p:spPr>
          <p:txBody>
            <a:bodyPr anchor="t" rtlCol="false" tIns="0" lIns="0" bIns="0" rIns="0">
              <a:spAutoFit/>
            </a:bodyPr>
            <a:lstStyle/>
            <a:p>
              <a:pPr marL="0" indent="0" lvl="0">
                <a:lnSpc>
                  <a:spcPts val="4298"/>
                </a:lnSpc>
              </a:pPr>
              <a:r>
                <a:rPr lang="en-US" sz="3070" spc="245">
                  <a:solidFill>
                    <a:srgbClr val="FFD034"/>
                  </a:solidFill>
                  <a:latin typeface="HK Grotesk Bold"/>
                  <a:hlinkClick r:id="rId3" tooltip="https://docs.google.com/spreadsheets/d/1DUF2isFWsqVSYhbaACYtbgcLi_YjDqpE3GLQIVgkKQg/edit#gid=69851113"/>
                </a:rPr>
                <a:t>PROYECTO CODERHOUSE: LPFA</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6709505" y="1159751"/>
            <a:ext cx="0" cy="7967497"/>
          </a:xfrm>
          <a:prstGeom prst="line">
            <a:avLst/>
          </a:prstGeom>
          <a:ln cap="flat" w="66675">
            <a:solidFill>
              <a:srgbClr val="FFD034"/>
            </a:solidFill>
            <a:prstDash val="lgDash"/>
            <a:headEnd type="none" len="sm" w="sm"/>
            <a:tailEnd type="none" len="sm" w="sm"/>
          </a:ln>
        </p:spPr>
      </p:sp>
      <p:sp>
        <p:nvSpPr>
          <p:cNvPr name="AutoShape 3" id="3"/>
          <p:cNvSpPr/>
          <p:nvPr/>
        </p:nvSpPr>
        <p:spPr>
          <a:xfrm>
            <a:off x="10568749" y="8015645"/>
            <a:ext cx="4303812" cy="0"/>
          </a:xfrm>
          <a:prstGeom prst="line">
            <a:avLst/>
          </a:prstGeom>
          <a:ln cap="flat" w="66675">
            <a:solidFill>
              <a:srgbClr val="FFD034"/>
            </a:solidFill>
            <a:prstDash val="sysDash"/>
            <a:headEnd type="none" len="sm" w="sm"/>
            <a:tailEnd type="none" len="sm" w="sm"/>
          </a:ln>
        </p:spPr>
      </p:sp>
      <p:pic>
        <p:nvPicPr>
          <p:cNvPr name="Picture 4" id="4"/>
          <p:cNvPicPr>
            <a:picLocks noChangeAspect="true"/>
          </p:cNvPicPr>
          <p:nvPr/>
        </p:nvPicPr>
        <p:blipFill>
          <a:blip r:embed="rId2"/>
          <a:srcRect l="739" t="0" r="0" b="0"/>
          <a:stretch>
            <a:fillRect/>
          </a:stretch>
        </p:blipFill>
        <p:spPr>
          <a:xfrm flipH="false" flipV="false" rot="0">
            <a:off x="8294632" y="259703"/>
            <a:ext cx="8394339" cy="7455904"/>
          </a:xfrm>
          <a:prstGeom prst="rect">
            <a:avLst/>
          </a:prstGeom>
        </p:spPr>
      </p:pic>
      <p:sp>
        <p:nvSpPr>
          <p:cNvPr name="TextBox 5" id="5"/>
          <p:cNvSpPr txBox="true"/>
          <p:nvPr/>
        </p:nvSpPr>
        <p:spPr>
          <a:xfrm rot="0">
            <a:off x="432621" y="259703"/>
            <a:ext cx="5607255" cy="3063443"/>
          </a:xfrm>
          <a:prstGeom prst="rect">
            <a:avLst/>
          </a:prstGeom>
        </p:spPr>
        <p:txBody>
          <a:bodyPr anchor="t" rtlCol="false" tIns="0" lIns="0" bIns="0" rIns="0">
            <a:spAutoFit/>
          </a:bodyPr>
          <a:lstStyle/>
          <a:p>
            <a:pPr algn="ctr">
              <a:lnSpc>
                <a:spcPts val="6061"/>
              </a:lnSpc>
            </a:pPr>
            <a:r>
              <a:rPr lang="en-US" sz="5051">
                <a:solidFill>
                  <a:srgbClr val="FFFFFF"/>
                </a:solidFill>
                <a:latin typeface="HK Grotesk Bold"/>
              </a:rPr>
              <a:t>3.¿Mayor posesión implica mejores resultados?</a:t>
            </a:r>
          </a:p>
          <a:p>
            <a:pPr algn="ctr">
              <a:lnSpc>
                <a:spcPts val="6061"/>
              </a:lnSpc>
              <a:spcBef>
                <a:spcPct val="0"/>
              </a:spcBef>
            </a:pPr>
          </a:p>
        </p:txBody>
      </p:sp>
      <p:sp>
        <p:nvSpPr>
          <p:cNvPr name="TextBox 6" id="6"/>
          <p:cNvSpPr txBox="true"/>
          <p:nvPr/>
        </p:nvSpPr>
        <p:spPr>
          <a:xfrm rot="0">
            <a:off x="167805" y="3717711"/>
            <a:ext cx="6136887" cy="6169048"/>
          </a:xfrm>
          <a:prstGeom prst="rect">
            <a:avLst/>
          </a:prstGeom>
        </p:spPr>
        <p:txBody>
          <a:bodyPr anchor="t" rtlCol="false" tIns="0" lIns="0" bIns="0" rIns="0">
            <a:spAutoFit/>
          </a:bodyPr>
          <a:lstStyle/>
          <a:p>
            <a:pPr algn="just">
              <a:lnSpc>
                <a:spcPts val="4898"/>
              </a:lnSpc>
            </a:pPr>
            <a:r>
              <a:rPr lang="en-US" sz="3499" spc="279">
                <a:solidFill>
                  <a:srgbClr val="FFD034"/>
                </a:solidFill>
                <a:latin typeface="HK Grotesk Bold"/>
              </a:rPr>
              <a:t>PODEMOS ANALIZAR QUE EL FACTOR POSESIÓN EN TÉRMINOS DE PORCENTAJES DE VICTORIAS ALCANZADAS NO REPRESENTA UN VALOR RELEVANTE AL MOMENTO DE DEFINIR EL MARCADOR</a:t>
            </a:r>
          </a:p>
          <a:p>
            <a:pPr algn="just">
              <a:lnSpc>
                <a:spcPts val="4898"/>
              </a:lnSpc>
            </a:pPr>
          </a:p>
        </p:txBody>
      </p:sp>
      <p:grpSp>
        <p:nvGrpSpPr>
          <p:cNvPr name="Group 7" id="7"/>
          <p:cNvGrpSpPr/>
          <p:nvPr/>
        </p:nvGrpSpPr>
        <p:grpSpPr>
          <a:xfrm rot="0">
            <a:off x="6709505" y="8311463"/>
            <a:ext cx="11611833" cy="1975537"/>
            <a:chOff x="0" y="0"/>
            <a:chExt cx="15482444" cy="2634049"/>
          </a:xfrm>
        </p:grpSpPr>
        <p:sp>
          <p:nvSpPr>
            <p:cNvPr name="TextBox 8" id="8"/>
            <p:cNvSpPr txBox="true"/>
            <p:nvPr/>
          </p:nvSpPr>
          <p:spPr>
            <a:xfrm rot="0">
              <a:off x="0" y="677173"/>
              <a:ext cx="4023590" cy="1558217"/>
            </a:xfrm>
            <a:prstGeom prst="rect">
              <a:avLst/>
            </a:prstGeom>
          </p:spPr>
          <p:txBody>
            <a:bodyPr anchor="t" rtlCol="false" tIns="0" lIns="0" bIns="0" rIns="0">
              <a:spAutoFit/>
            </a:bodyPr>
            <a:lstStyle/>
            <a:p>
              <a:pPr algn="ctr">
                <a:lnSpc>
                  <a:spcPts val="9001"/>
                </a:lnSpc>
              </a:pPr>
              <a:r>
                <a:rPr lang="en-US" sz="7896">
                  <a:solidFill>
                    <a:srgbClr val="FFFFFF"/>
                  </a:solidFill>
                  <a:latin typeface="HK Grotesk Bold"/>
                </a:rPr>
                <a:t>1303</a:t>
              </a:r>
            </a:p>
          </p:txBody>
        </p:sp>
        <p:sp>
          <p:nvSpPr>
            <p:cNvPr name="TextBox 9" id="9"/>
            <p:cNvSpPr txBox="true"/>
            <p:nvPr/>
          </p:nvSpPr>
          <p:spPr>
            <a:xfrm rot="0">
              <a:off x="0" y="2300701"/>
              <a:ext cx="4041024" cy="333348"/>
            </a:xfrm>
            <a:prstGeom prst="rect">
              <a:avLst/>
            </a:prstGeom>
          </p:spPr>
          <p:txBody>
            <a:bodyPr anchor="t" rtlCol="false" tIns="0" lIns="0" bIns="0" rIns="0">
              <a:spAutoFit/>
            </a:bodyPr>
            <a:lstStyle/>
            <a:p>
              <a:pPr algn="ctr">
                <a:lnSpc>
                  <a:spcPts val="1926"/>
                </a:lnSpc>
              </a:pPr>
            </a:p>
          </p:txBody>
        </p:sp>
        <p:sp>
          <p:nvSpPr>
            <p:cNvPr name="TextBox 10" id="10"/>
            <p:cNvSpPr txBox="true"/>
            <p:nvPr/>
          </p:nvSpPr>
          <p:spPr>
            <a:xfrm rot="0">
              <a:off x="0" y="164451"/>
              <a:ext cx="4058457" cy="297180"/>
            </a:xfrm>
            <a:prstGeom prst="rect">
              <a:avLst/>
            </a:prstGeom>
          </p:spPr>
          <p:txBody>
            <a:bodyPr anchor="t" rtlCol="false" tIns="0" lIns="0" bIns="0" rIns="0">
              <a:spAutoFit/>
            </a:bodyPr>
            <a:lstStyle/>
            <a:p>
              <a:pPr algn="ctr">
                <a:lnSpc>
                  <a:spcPts val="1769"/>
                </a:lnSpc>
              </a:pPr>
              <a:r>
                <a:rPr lang="en-US" sz="1499">
                  <a:solidFill>
                    <a:srgbClr val="FFFFFF"/>
                  </a:solidFill>
                  <a:latin typeface="HK Grotesk Medium"/>
                </a:rPr>
                <a:t>TOTAL DE PARTIDOS TOMADOS:</a:t>
              </a:r>
            </a:p>
          </p:txBody>
        </p:sp>
        <p:sp>
          <p:nvSpPr>
            <p:cNvPr name="TextBox 11" id="11"/>
            <p:cNvSpPr txBox="true"/>
            <p:nvPr/>
          </p:nvSpPr>
          <p:spPr>
            <a:xfrm rot="0">
              <a:off x="4058457" y="494595"/>
              <a:ext cx="3942906" cy="1523270"/>
            </a:xfrm>
            <a:prstGeom prst="rect">
              <a:avLst/>
            </a:prstGeom>
          </p:spPr>
          <p:txBody>
            <a:bodyPr anchor="t" rtlCol="false" tIns="0" lIns="0" bIns="0" rIns="0">
              <a:spAutoFit/>
            </a:bodyPr>
            <a:lstStyle/>
            <a:p>
              <a:pPr algn="ctr">
                <a:lnSpc>
                  <a:spcPts val="8711"/>
                </a:lnSpc>
              </a:pPr>
              <a:r>
                <a:rPr lang="en-US" sz="7641" spc="611">
                  <a:solidFill>
                    <a:srgbClr val="FFFFFF"/>
                  </a:solidFill>
                  <a:latin typeface="HK Grotesk Bold"/>
                </a:rPr>
                <a:t>372</a:t>
              </a:r>
            </a:p>
          </p:txBody>
        </p:sp>
        <p:sp>
          <p:nvSpPr>
            <p:cNvPr name="TextBox 12" id="12"/>
            <p:cNvSpPr txBox="true"/>
            <p:nvPr/>
          </p:nvSpPr>
          <p:spPr>
            <a:xfrm rot="0">
              <a:off x="4058457" y="2107506"/>
              <a:ext cx="3959990" cy="297180"/>
            </a:xfrm>
            <a:prstGeom prst="rect">
              <a:avLst/>
            </a:prstGeom>
          </p:spPr>
          <p:txBody>
            <a:bodyPr anchor="t" rtlCol="false" tIns="0" lIns="0" bIns="0" rIns="0">
              <a:spAutoFit/>
            </a:bodyPr>
            <a:lstStyle/>
            <a:p>
              <a:pPr algn="ctr">
                <a:lnSpc>
                  <a:spcPts val="1769"/>
                </a:lnSpc>
              </a:pPr>
              <a:r>
                <a:rPr lang="en-US" sz="1499">
                  <a:solidFill>
                    <a:srgbClr val="FFFFFF"/>
                  </a:solidFill>
                  <a:latin typeface="HK Grotesk Medium"/>
                </a:rPr>
                <a:t>VICTORIAS MAYOR POSESIÓN</a:t>
              </a:r>
            </a:p>
          </p:txBody>
        </p:sp>
        <p:sp>
          <p:nvSpPr>
            <p:cNvPr name="TextBox 13" id="13"/>
            <p:cNvSpPr txBox="true"/>
            <p:nvPr/>
          </p:nvSpPr>
          <p:spPr>
            <a:xfrm rot="0">
              <a:off x="4058457" y="0"/>
              <a:ext cx="3977073" cy="297180"/>
            </a:xfrm>
            <a:prstGeom prst="rect">
              <a:avLst/>
            </a:prstGeom>
          </p:spPr>
          <p:txBody>
            <a:bodyPr anchor="t" rtlCol="false" tIns="0" lIns="0" bIns="0" rIns="0">
              <a:spAutoFit/>
            </a:bodyPr>
            <a:lstStyle/>
            <a:p>
              <a:pPr algn="ctr">
                <a:lnSpc>
                  <a:spcPts val="1770"/>
                </a:lnSpc>
              </a:pPr>
              <a:r>
                <a:rPr lang="en-US" sz="1500">
                  <a:solidFill>
                    <a:srgbClr val="FFFFFF"/>
                  </a:solidFill>
                  <a:latin typeface="HK Grotesk Medium"/>
                </a:rPr>
                <a:t>VICTORIAS:</a:t>
              </a:r>
            </a:p>
          </p:txBody>
        </p:sp>
        <p:sp>
          <p:nvSpPr>
            <p:cNvPr name="TextBox 14" id="14"/>
            <p:cNvSpPr txBox="true"/>
            <p:nvPr/>
          </p:nvSpPr>
          <p:spPr>
            <a:xfrm rot="0">
              <a:off x="8035530" y="494595"/>
              <a:ext cx="3942906" cy="1523270"/>
            </a:xfrm>
            <a:prstGeom prst="rect">
              <a:avLst/>
            </a:prstGeom>
          </p:spPr>
          <p:txBody>
            <a:bodyPr anchor="t" rtlCol="false" tIns="0" lIns="0" bIns="0" rIns="0">
              <a:spAutoFit/>
            </a:bodyPr>
            <a:lstStyle/>
            <a:p>
              <a:pPr algn="ctr">
                <a:lnSpc>
                  <a:spcPts val="8711"/>
                </a:lnSpc>
              </a:pPr>
              <a:r>
                <a:rPr lang="en-US" sz="7641" spc="611">
                  <a:solidFill>
                    <a:srgbClr val="FFFFFF"/>
                  </a:solidFill>
                  <a:latin typeface="HK Grotesk Bold"/>
                </a:rPr>
                <a:t>389</a:t>
              </a:r>
            </a:p>
          </p:txBody>
        </p:sp>
        <p:sp>
          <p:nvSpPr>
            <p:cNvPr name="TextBox 15" id="15"/>
            <p:cNvSpPr txBox="true"/>
            <p:nvPr/>
          </p:nvSpPr>
          <p:spPr>
            <a:xfrm rot="0">
              <a:off x="8035530" y="2098496"/>
              <a:ext cx="3959990" cy="315201"/>
            </a:xfrm>
            <a:prstGeom prst="rect">
              <a:avLst/>
            </a:prstGeom>
          </p:spPr>
          <p:txBody>
            <a:bodyPr anchor="t" rtlCol="false" tIns="0" lIns="0" bIns="0" rIns="0">
              <a:spAutoFit/>
            </a:bodyPr>
            <a:lstStyle/>
            <a:p>
              <a:pPr algn="ctr">
                <a:lnSpc>
                  <a:spcPts val="1840"/>
                </a:lnSpc>
              </a:pPr>
            </a:p>
          </p:txBody>
        </p:sp>
        <p:sp>
          <p:nvSpPr>
            <p:cNvPr name="TextBox 16" id="16"/>
            <p:cNvSpPr txBox="true"/>
            <p:nvPr/>
          </p:nvSpPr>
          <p:spPr>
            <a:xfrm rot="0">
              <a:off x="8035530" y="0"/>
              <a:ext cx="3977073" cy="297180"/>
            </a:xfrm>
            <a:prstGeom prst="rect">
              <a:avLst/>
            </a:prstGeom>
          </p:spPr>
          <p:txBody>
            <a:bodyPr anchor="t" rtlCol="false" tIns="0" lIns="0" bIns="0" rIns="0">
              <a:spAutoFit/>
            </a:bodyPr>
            <a:lstStyle/>
            <a:p>
              <a:pPr algn="ctr">
                <a:lnSpc>
                  <a:spcPts val="1770"/>
                </a:lnSpc>
              </a:pPr>
              <a:r>
                <a:rPr lang="en-US" sz="1500">
                  <a:solidFill>
                    <a:srgbClr val="FFFFFF"/>
                  </a:solidFill>
                  <a:latin typeface="HK Grotesk Medium"/>
                </a:rPr>
                <a:t>EMPATES:</a:t>
              </a:r>
            </a:p>
          </p:txBody>
        </p:sp>
        <p:sp>
          <p:nvSpPr>
            <p:cNvPr name="TextBox 17" id="17"/>
            <p:cNvSpPr txBox="true"/>
            <p:nvPr/>
          </p:nvSpPr>
          <p:spPr>
            <a:xfrm rot="0">
              <a:off x="11505370" y="571169"/>
              <a:ext cx="3942906" cy="1523270"/>
            </a:xfrm>
            <a:prstGeom prst="rect">
              <a:avLst/>
            </a:prstGeom>
          </p:spPr>
          <p:txBody>
            <a:bodyPr anchor="t" rtlCol="false" tIns="0" lIns="0" bIns="0" rIns="0">
              <a:spAutoFit/>
            </a:bodyPr>
            <a:lstStyle/>
            <a:p>
              <a:pPr algn="ctr">
                <a:lnSpc>
                  <a:spcPts val="8711"/>
                </a:lnSpc>
              </a:pPr>
              <a:r>
                <a:rPr lang="en-US" sz="7641" spc="611">
                  <a:solidFill>
                    <a:srgbClr val="FFFFFF"/>
                  </a:solidFill>
                  <a:latin typeface="HK Grotesk Bold"/>
                </a:rPr>
                <a:t>542</a:t>
              </a:r>
            </a:p>
          </p:txBody>
        </p:sp>
        <p:sp>
          <p:nvSpPr>
            <p:cNvPr name="TextBox 18" id="18"/>
            <p:cNvSpPr txBox="true"/>
            <p:nvPr/>
          </p:nvSpPr>
          <p:spPr>
            <a:xfrm rot="0">
              <a:off x="11505370" y="2184080"/>
              <a:ext cx="3959990" cy="297180"/>
            </a:xfrm>
            <a:prstGeom prst="rect">
              <a:avLst/>
            </a:prstGeom>
          </p:spPr>
          <p:txBody>
            <a:bodyPr anchor="t" rtlCol="false" tIns="0" lIns="0" bIns="0" rIns="0">
              <a:spAutoFit/>
            </a:bodyPr>
            <a:lstStyle/>
            <a:p>
              <a:pPr algn="ctr">
                <a:lnSpc>
                  <a:spcPts val="1769"/>
                </a:lnSpc>
              </a:pPr>
              <a:r>
                <a:rPr lang="en-US" sz="1499">
                  <a:solidFill>
                    <a:srgbClr val="FFFFFF"/>
                  </a:solidFill>
                  <a:latin typeface="HK Grotesk Medium"/>
                </a:rPr>
                <a:t>VICTORIAS MENOR POSESIÓN</a:t>
              </a:r>
            </a:p>
          </p:txBody>
        </p:sp>
        <p:sp>
          <p:nvSpPr>
            <p:cNvPr name="TextBox 19" id="19"/>
            <p:cNvSpPr txBox="true"/>
            <p:nvPr/>
          </p:nvSpPr>
          <p:spPr>
            <a:xfrm rot="0">
              <a:off x="11505370" y="76573"/>
              <a:ext cx="3977073" cy="297180"/>
            </a:xfrm>
            <a:prstGeom prst="rect">
              <a:avLst/>
            </a:prstGeom>
          </p:spPr>
          <p:txBody>
            <a:bodyPr anchor="t" rtlCol="false" tIns="0" lIns="0" bIns="0" rIns="0">
              <a:spAutoFit/>
            </a:bodyPr>
            <a:lstStyle/>
            <a:p>
              <a:pPr algn="ctr">
                <a:lnSpc>
                  <a:spcPts val="1770"/>
                </a:lnSpc>
              </a:pPr>
              <a:r>
                <a:rPr lang="en-US" sz="1500">
                  <a:solidFill>
                    <a:srgbClr val="FFFFFF"/>
                  </a:solidFill>
                  <a:latin typeface="HK Grotesk Medium"/>
                </a:rPr>
                <a:t>VICTORIAS:</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1028700"/>
            <a:ext cx="7192632" cy="8563415"/>
            <a:chOff x="0" y="0"/>
            <a:chExt cx="9590175" cy="11417886"/>
          </a:xfrm>
        </p:grpSpPr>
        <p:sp>
          <p:nvSpPr>
            <p:cNvPr name="TextBox 3" id="3"/>
            <p:cNvSpPr txBox="true"/>
            <p:nvPr/>
          </p:nvSpPr>
          <p:spPr>
            <a:xfrm rot="0">
              <a:off x="0" y="5285878"/>
              <a:ext cx="9590175" cy="6132008"/>
            </a:xfrm>
            <a:prstGeom prst="rect">
              <a:avLst/>
            </a:prstGeom>
          </p:spPr>
          <p:txBody>
            <a:bodyPr anchor="t" rtlCol="false" tIns="0" lIns="0" bIns="0" rIns="0">
              <a:spAutoFit/>
            </a:bodyPr>
            <a:lstStyle/>
            <a:p>
              <a:pPr algn="just" marL="0" indent="0" lvl="0">
                <a:lnSpc>
                  <a:spcPts val="4577"/>
                </a:lnSpc>
                <a:spcBef>
                  <a:spcPct val="0"/>
                </a:spcBef>
              </a:pPr>
              <a:r>
                <a:rPr lang="en-US" sz="3051">
                  <a:solidFill>
                    <a:srgbClr val="FFFFFF"/>
                  </a:solidFill>
                  <a:latin typeface="HK Grotesk Medium"/>
                </a:rPr>
                <a:t>Como se ve en este gráfico de dispersión a través del tiempo la apuesta que más paga es la del equipo visitante por lo que estaría yendo en pos de la hipótesis que hay una mayor probabilidad de que el equipo local gane y por eso en las apuestas a lo largo de los campeonatos sea menor paga si se apuesta al local.</a:t>
              </a:r>
            </a:p>
          </p:txBody>
        </p:sp>
        <p:sp>
          <p:nvSpPr>
            <p:cNvPr name="TextBox 4" id="4"/>
            <p:cNvSpPr txBox="true"/>
            <p:nvPr/>
          </p:nvSpPr>
          <p:spPr>
            <a:xfrm rot="0">
              <a:off x="0" y="4123552"/>
              <a:ext cx="9590175" cy="478362"/>
            </a:xfrm>
            <a:prstGeom prst="rect">
              <a:avLst/>
            </a:prstGeom>
          </p:spPr>
          <p:txBody>
            <a:bodyPr anchor="t" rtlCol="false" tIns="0" lIns="0" bIns="0" rIns="0">
              <a:spAutoFit/>
            </a:bodyPr>
            <a:lstStyle/>
            <a:p>
              <a:pPr algn="just" marL="0" indent="0" lvl="0">
                <a:lnSpc>
                  <a:spcPts val="2938"/>
                </a:lnSpc>
                <a:spcBef>
                  <a:spcPct val="0"/>
                </a:spcBef>
              </a:pPr>
              <a:r>
                <a:rPr lang="en-US" sz="2260" spc="180">
                  <a:solidFill>
                    <a:srgbClr val="FFFFFF"/>
                  </a:solidFill>
                  <a:latin typeface="HK Grotesk Bold"/>
                </a:rPr>
                <a:t>PROYECTO CODERHOUSE: LPFA</a:t>
              </a:r>
            </a:p>
          </p:txBody>
        </p:sp>
        <p:sp>
          <p:nvSpPr>
            <p:cNvPr name="TextBox 5" id="5"/>
            <p:cNvSpPr txBox="true"/>
            <p:nvPr/>
          </p:nvSpPr>
          <p:spPr>
            <a:xfrm rot="0">
              <a:off x="0" y="0"/>
              <a:ext cx="9590175" cy="3445176"/>
            </a:xfrm>
            <a:prstGeom prst="rect">
              <a:avLst/>
            </a:prstGeom>
          </p:spPr>
          <p:txBody>
            <a:bodyPr anchor="t" rtlCol="false" tIns="0" lIns="0" bIns="0" rIns="0">
              <a:spAutoFit/>
            </a:bodyPr>
            <a:lstStyle/>
            <a:p>
              <a:pPr algn="just" marL="0" indent="0" lvl="0">
                <a:lnSpc>
                  <a:spcPts val="10172"/>
                </a:lnSpc>
                <a:spcBef>
                  <a:spcPct val="0"/>
                </a:spcBef>
              </a:pPr>
              <a:r>
                <a:rPr lang="en-US" sz="8477">
                  <a:solidFill>
                    <a:srgbClr val="FFFFFF"/>
                  </a:solidFill>
                  <a:latin typeface="HK Grotesk Bold"/>
                </a:rPr>
                <a:t>Para los resultadistas</a:t>
              </a:r>
            </a:p>
          </p:txBody>
        </p:sp>
      </p:grpSp>
      <p:pic>
        <p:nvPicPr>
          <p:cNvPr name="Picture 6" id="6"/>
          <p:cNvPicPr>
            <a:picLocks noChangeAspect="true"/>
          </p:cNvPicPr>
          <p:nvPr/>
        </p:nvPicPr>
        <p:blipFill>
          <a:blip r:embed="rId2"/>
          <a:srcRect l="327" t="0" r="1075" b="0"/>
          <a:stretch>
            <a:fillRect/>
          </a:stretch>
        </p:blipFill>
        <p:spPr>
          <a:xfrm flipH="false" flipV="false" rot="0">
            <a:off x="7355086" y="448805"/>
            <a:ext cx="10932914" cy="9389391"/>
          </a:xfrm>
          <a:prstGeom prst="rect">
            <a:avLst/>
          </a:prstGeom>
        </p:spPr>
      </p:pic>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D034"/>
        </a:solidFill>
      </p:bgPr>
    </p:bg>
    <p:spTree>
      <p:nvGrpSpPr>
        <p:cNvPr id="1" name=""/>
        <p:cNvGrpSpPr/>
        <p:nvPr/>
      </p:nvGrpSpPr>
      <p:grpSpPr>
        <a:xfrm>
          <a:off x="0" y="0"/>
          <a:ext cx="0" cy="0"/>
          <a:chOff x="0" y="0"/>
          <a:chExt cx="0" cy="0"/>
        </a:xfrm>
      </p:grpSpPr>
      <p:sp>
        <p:nvSpPr>
          <p:cNvPr name="TextBox 2" id="2"/>
          <p:cNvSpPr txBox="true"/>
          <p:nvPr/>
        </p:nvSpPr>
        <p:spPr>
          <a:xfrm rot="0">
            <a:off x="1028700" y="1133475"/>
            <a:ext cx="16230600" cy="1097535"/>
          </a:xfrm>
          <a:prstGeom prst="rect">
            <a:avLst/>
          </a:prstGeom>
        </p:spPr>
        <p:txBody>
          <a:bodyPr anchor="t" rtlCol="false" tIns="0" lIns="0" bIns="0" rIns="0">
            <a:spAutoFit/>
          </a:bodyPr>
          <a:lstStyle/>
          <a:p>
            <a:pPr marL="0" indent="0" lvl="0">
              <a:lnSpc>
                <a:spcPts val="7663"/>
              </a:lnSpc>
            </a:pPr>
            <a:r>
              <a:rPr lang="en-US" sz="7900" spc="-316">
                <a:solidFill>
                  <a:srgbClr val="000000"/>
                </a:solidFill>
                <a:latin typeface="Bodoni FLF"/>
              </a:rPr>
              <a:t>INSIGHTS &amp; RECOMENDACIONES</a:t>
            </a:r>
          </a:p>
        </p:txBody>
      </p:sp>
      <p:grpSp>
        <p:nvGrpSpPr>
          <p:cNvPr name="Group 3" id="3"/>
          <p:cNvGrpSpPr/>
          <p:nvPr/>
        </p:nvGrpSpPr>
        <p:grpSpPr>
          <a:xfrm rot="0">
            <a:off x="1028700" y="2616085"/>
            <a:ext cx="6858279" cy="6981441"/>
            <a:chOff x="0" y="0"/>
            <a:chExt cx="9144372" cy="9308588"/>
          </a:xfrm>
        </p:grpSpPr>
        <p:sp>
          <p:nvSpPr>
            <p:cNvPr name="TextBox 4" id="4"/>
            <p:cNvSpPr txBox="true"/>
            <p:nvPr/>
          </p:nvSpPr>
          <p:spPr>
            <a:xfrm rot="0">
              <a:off x="0" y="2857774"/>
              <a:ext cx="9144372" cy="6450814"/>
            </a:xfrm>
            <a:prstGeom prst="rect">
              <a:avLst/>
            </a:prstGeom>
          </p:spPr>
          <p:txBody>
            <a:bodyPr anchor="t" rtlCol="false" tIns="0" lIns="0" bIns="0" rIns="0">
              <a:spAutoFit/>
            </a:bodyPr>
            <a:lstStyle/>
            <a:p>
              <a:pPr marL="496571" indent="-248285" lvl="1">
                <a:lnSpc>
                  <a:spcPts val="3220"/>
                </a:lnSpc>
                <a:buFont typeface="Arial"/>
                <a:buChar char="•"/>
              </a:pPr>
              <a:r>
                <a:rPr lang="en-US" sz="2300" spc="46">
                  <a:solidFill>
                    <a:srgbClr val="000000"/>
                  </a:solidFill>
                  <a:latin typeface="Montserrat"/>
                  <a:hlinkClick r:id="rId2" tooltip="https://docs.google.com/spreadsheets/d/1DUF2isFWsqVSYhbaACYtbgcLi_YjDqpE3GLQIVgkKQg/edit#gid=69851113"/>
                </a:rPr>
                <a:t>Hay un porcentaje alto de victoria por parte del equipo local</a:t>
              </a:r>
            </a:p>
            <a:p>
              <a:pPr marL="496571" indent="-248285" lvl="1">
                <a:lnSpc>
                  <a:spcPts val="3220"/>
                </a:lnSpc>
                <a:buFont typeface="Arial"/>
                <a:buChar char="•"/>
              </a:pPr>
              <a:r>
                <a:rPr lang="en-US" sz="2300" spc="46">
                  <a:solidFill>
                    <a:srgbClr val="000000"/>
                  </a:solidFill>
                  <a:latin typeface="Montserrat"/>
                  <a:hlinkClick r:id="rId3" tooltip="https://docs.google.com/spreadsheets/d/1DUF2isFWsqVSYhbaACYtbgcLi_YjDqpE3GLQIVgkKQg/edit#gid=69851113"/>
                </a:rPr>
                <a:t>La posesión del balón no determina un resultado</a:t>
              </a:r>
            </a:p>
            <a:p>
              <a:pPr marL="496571" indent="-248285" lvl="1">
                <a:lnSpc>
                  <a:spcPts val="3220"/>
                </a:lnSpc>
                <a:buFont typeface="Arial"/>
                <a:buChar char="•"/>
              </a:pPr>
              <a:r>
                <a:rPr lang="en-US" sz="2300" spc="46">
                  <a:solidFill>
                    <a:srgbClr val="000000"/>
                  </a:solidFill>
                  <a:latin typeface="Montserrat"/>
                  <a:hlinkClick r:id="rId4" tooltip="https://docs.google.com/spreadsheets/d/1DUF2isFWsqVSYhbaACYtbgcLi_YjDqpE3GLQIVgkKQg/edit#gid=69851113"/>
                </a:rPr>
                <a:t>Hay una fuerte predisposición a que los equipos de local tomen una actitud más "agresiva" que se ve en la cantidad de goles que se realizan</a:t>
              </a:r>
            </a:p>
            <a:p>
              <a:pPr marL="411261" indent="-205630" lvl="1">
                <a:lnSpc>
                  <a:spcPts val="2666"/>
                </a:lnSpc>
                <a:buFont typeface="Arial"/>
                <a:buChar char="•"/>
              </a:pPr>
              <a:r>
                <a:rPr lang="en-US" sz="1904" spc="38">
                  <a:solidFill>
                    <a:srgbClr val="000000"/>
                  </a:solidFill>
                  <a:latin typeface="Montserrat"/>
                  <a:hlinkClick r:id="rId5" tooltip="https://docs.google.com/spreadsheets/d/1DUF2isFWsqVSYhbaACYtbgcLi_YjDqpE3GLQIVgkKQg/edit#gid=69851113"/>
                </a:rPr>
                <a:t>La consecuencia de estos tres puntos anteriores lleva a que el mercado de apuestas tienda un mejor pago a quienes arriesguen a una victoria visitante</a:t>
              </a:r>
            </a:p>
            <a:p>
              <a:pPr>
                <a:lnSpc>
                  <a:spcPts val="2666"/>
                </a:lnSpc>
              </a:pPr>
            </a:p>
          </p:txBody>
        </p:sp>
        <p:sp>
          <p:nvSpPr>
            <p:cNvPr name="TextBox 5" id="5"/>
            <p:cNvSpPr txBox="true"/>
            <p:nvPr/>
          </p:nvSpPr>
          <p:spPr>
            <a:xfrm rot="0">
              <a:off x="0" y="1413919"/>
              <a:ext cx="9144372" cy="1087688"/>
            </a:xfrm>
            <a:prstGeom prst="rect">
              <a:avLst/>
            </a:prstGeom>
          </p:spPr>
          <p:txBody>
            <a:bodyPr anchor="t" rtlCol="false" tIns="0" lIns="0" bIns="0" rIns="0">
              <a:spAutoFit/>
            </a:bodyPr>
            <a:lstStyle/>
            <a:p>
              <a:pPr marL="0" indent="0" lvl="0">
                <a:lnSpc>
                  <a:spcPts val="6142"/>
                </a:lnSpc>
              </a:pPr>
              <a:r>
                <a:rPr lang="en-US" sz="5118" spc="204">
                  <a:solidFill>
                    <a:srgbClr val="000000"/>
                  </a:solidFill>
                  <a:latin typeface="Bodoni FLF Italics"/>
                </a:rPr>
                <a:t>INSIGHTS</a:t>
              </a:r>
            </a:p>
          </p:txBody>
        </p:sp>
        <p:sp>
          <p:nvSpPr>
            <p:cNvPr name="AutoShape 6" id="6"/>
            <p:cNvSpPr/>
            <p:nvPr/>
          </p:nvSpPr>
          <p:spPr>
            <a:xfrm>
              <a:off x="1002918" y="253082"/>
              <a:ext cx="8141454" cy="0"/>
            </a:xfrm>
            <a:prstGeom prst="line">
              <a:avLst/>
            </a:prstGeom>
            <a:ln cap="rnd" w="39002">
              <a:solidFill>
                <a:srgbClr val="000000"/>
              </a:solidFill>
              <a:prstDash val="solid"/>
              <a:headEnd type="none" len="sm" w="sm"/>
              <a:tailEnd type="none" len="sm" w="sm"/>
            </a:ln>
          </p:spPr>
        </p:sp>
        <p:sp>
          <p:nvSpPr>
            <p:cNvPr name="TextBox 7" id="7"/>
            <p:cNvSpPr txBox="true"/>
            <p:nvPr/>
          </p:nvSpPr>
          <p:spPr>
            <a:xfrm rot="0">
              <a:off x="0" y="-47625"/>
              <a:ext cx="725741" cy="514787"/>
            </a:xfrm>
            <a:prstGeom prst="rect">
              <a:avLst/>
            </a:prstGeom>
          </p:spPr>
          <p:txBody>
            <a:bodyPr anchor="t" rtlCol="false" tIns="0" lIns="0" bIns="0" rIns="0">
              <a:spAutoFit/>
            </a:bodyPr>
            <a:lstStyle/>
            <a:p>
              <a:pPr>
                <a:lnSpc>
                  <a:spcPts val="3060"/>
                </a:lnSpc>
              </a:pPr>
              <a:r>
                <a:rPr lang="en-US" sz="2354" spc="94">
                  <a:solidFill>
                    <a:srgbClr val="000000"/>
                  </a:solidFill>
                  <a:latin typeface="Bodoni FLF Italics"/>
                </a:rPr>
                <a:t>01</a:t>
              </a:r>
            </a:p>
          </p:txBody>
        </p:sp>
      </p:grpSp>
      <p:grpSp>
        <p:nvGrpSpPr>
          <p:cNvPr name="Group 8" id="8"/>
          <p:cNvGrpSpPr/>
          <p:nvPr/>
        </p:nvGrpSpPr>
        <p:grpSpPr>
          <a:xfrm rot="0">
            <a:off x="9335686" y="2616085"/>
            <a:ext cx="6699606" cy="7670915"/>
            <a:chOff x="0" y="0"/>
            <a:chExt cx="8932808" cy="10227886"/>
          </a:xfrm>
        </p:grpSpPr>
        <p:sp>
          <p:nvSpPr>
            <p:cNvPr name="TextBox 9" id="9"/>
            <p:cNvSpPr txBox="true"/>
            <p:nvPr/>
          </p:nvSpPr>
          <p:spPr>
            <a:xfrm rot="0">
              <a:off x="0" y="2790555"/>
              <a:ext cx="8932808" cy="7437332"/>
            </a:xfrm>
            <a:prstGeom prst="rect">
              <a:avLst/>
            </a:prstGeom>
          </p:spPr>
          <p:txBody>
            <a:bodyPr anchor="t" rtlCol="false" tIns="0" lIns="0" bIns="0" rIns="0">
              <a:spAutoFit/>
            </a:bodyPr>
            <a:lstStyle/>
            <a:p>
              <a:pPr marL="496571" indent="-248285" lvl="1">
                <a:lnSpc>
                  <a:spcPts val="3220"/>
                </a:lnSpc>
                <a:buFont typeface="Arial"/>
                <a:buChar char="•"/>
              </a:pPr>
              <a:r>
                <a:rPr lang="en-US" sz="2300" spc="46">
                  <a:solidFill>
                    <a:srgbClr val="000000"/>
                  </a:solidFill>
                  <a:latin typeface="Montserrat"/>
                  <a:hlinkClick r:id="rId6" tooltip="https://docs.google.com/spreadsheets/d/1DUF2isFWsqVSYhbaACYtbgcLi_YjDqpE3GLQIVgkKQg/edit#gid=69851113"/>
                </a:rPr>
                <a:t>Debería utilizarse una Api  que permita incorporar el valor del mercado de los jugadores de cada equipo dentro del marco seleccionado</a:t>
              </a:r>
            </a:p>
            <a:p>
              <a:pPr marL="496571" indent="-248285" lvl="1">
                <a:lnSpc>
                  <a:spcPts val="3220"/>
                </a:lnSpc>
                <a:buFont typeface="Arial"/>
                <a:buChar char="•"/>
              </a:pPr>
              <a:r>
                <a:rPr lang="en-US" sz="2300" spc="46">
                  <a:solidFill>
                    <a:srgbClr val="000000"/>
                  </a:solidFill>
                  <a:latin typeface="Montserrat"/>
                  <a:hlinkClick r:id="rId7" tooltip="https://docs.google.com/spreadsheets/d/1DUF2isFWsqVSYhbaACYtbgcLi_YjDqpE3GLQIVgkKQg/edit#gid=69851113"/>
                </a:rPr>
                <a:t>También sería de gran aporte visualizar más y mejores datos en cuánto a estadísticas particulares de cada partido</a:t>
              </a:r>
            </a:p>
            <a:p>
              <a:pPr marL="496571" indent="-248285" lvl="1">
                <a:lnSpc>
                  <a:spcPts val="3220"/>
                </a:lnSpc>
                <a:buFont typeface="Arial"/>
                <a:buChar char="•"/>
              </a:pPr>
              <a:r>
                <a:rPr lang="en-US" sz="2300" spc="46">
                  <a:solidFill>
                    <a:srgbClr val="000000"/>
                  </a:solidFill>
                  <a:latin typeface="Montserrat"/>
                </a:rPr>
                <a:t>Es posible sin embargo tener ya un panorama bastante claro de que la selección segura en caso de involucrarse en las apuestas es apuntar al local</a:t>
              </a:r>
            </a:p>
            <a:p>
              <a:pPr marL="496571" indent="-248285" lvl="1">
                <a:lnSpc>
                  <a:spcPts val="3220"/>
                </a:lnSpc>
                <a:buFont typeface="Arial"/>
                <a:buChar char="•"/>
              </a:pPr>
              <a:r>
                <a:rPr lang="en-US" sz="2300" spc="46">
                  <a:solidFill>
                    <a:srgbClr val="000000"/>
                  </a:solidFill>
                  <a:latin typeface="Montserrat"/>
                </a:rPr>
                <a:t>Podría perfeccionarse con los puntos 1 y 2 y trabajar además el area de BigData para las instituciones</a:t>
              </a:r>
            </a:p>
          </p:txBody>
        </p:sp>
        <p:sp>
          <p:nvSpPr>
            <p:cNvPr name="TextBox 10" id="10"/>
            <p:cNvSpPr txBox="true"/>
            <p:nvPr/>
          </p:nvSpPr>
          <p:spPr>
            <a:xfrm rot="0">
              <a:off x="0" y="1370580"/>
              <a:ext cx="8932808" cy="1073150"/>
            </a:xfrm>
            <a:prstGeom prst="rect">
              <a:avLst/>
            </a:prstGeom>
          </p:spPr>
          <p:txBody>
            <a:bodyPr anchor="t" rtlCol="false" tIns="0" lIns="0" bIns="0" rIns="0">
              <a:spAutoFit/>
            </a:bodyPr>
            <a:lstStyle/>
            <a:p>
              <a:pPr marL="0" indent="0" lvl="0">
                <a:lnSpc>
                  <a:spcPts val="6000"/>
                </a:lnSpc>
              </a:pPr>
              <a:r>
                <a:rPr lang="en-US" sz="5000" spc="200">
                  <a:solidFill>
                    <a:srgbClr val="000000"/>
                  </a:solidFill>
                  <a:latin typeface="Bodoni FLF Italics"/>
                </a:rPr>
                <a:t>RECOMENDACIONES</a:t>
              </a:r>
            </a:p>
          </p:txBody>
        </p:sp>
        <p:sp>
          <p:nvSpPr>
            <p:cNvPr name="TextBox 11" id="11"/>
            <p:cNvSpPr txBox="true"/>
            <p:nvPr/>
          </p:nvSpPr>
          <p:spPr>
            <a:xfrm rot="0">
              <a:off x="0" y="-47625"/>
              <a:ext cx="708951" cy="503978"/>
            </a:xfrm>
            <a:prstGeom prst="rect">
              <a:avLst/>
            </a:prstGeom>
          </p:spPr>
          <p:txBody>
            <a:bodyPr anchor="t" rtlCol="false" tIns="0" lIns="0" bIns="0" rIns="0">
              <a:spAutoFit/>
            </a:bodyPr>
            <a:lstStyle/>
            <a:p>
              <a:pPr>
                <a:lnSpc>
                  <a:spcPts val="2990"/>
                </a:lnSpc>
              </a:pPr>
              <a:r>
                <a:rPr lang="en-US" sz="2300" spc="92">
                  <a:solidFill>
                    <a:srgbClr val="000000"/>
                  </a:solidFill>
                  <a:latin typeface="Bodoni FLF Italics"/>
                </a:rPr>
                <a:t>02</a:t>
              </a:r>
            </a:p>
          </p:txBody>
        </p:sp>
        <p:sp>
          <p:nvSpPr>
            <p:cNvPr name="AutoShape 12" id="12"/>
            <p:cNvSpPr/>
            <p:nvPr/>
          </p:nvSpPr>
          <p:spPr>
            <a:xfrm>
              <a:off x="979714" y="247227"/>
              <a:ext cx="7953094" cy="0"/>
            </a:xfrm>
            <a:prstGeom prst="line">
              <a:avLst/>
            </a:prstGeom>
            <a:ln cap="rnd" w="38100">
              <a:solidFill>
                <a:srgbClr val="000000"/>
              </a:solidFill>
              <a:prstDash val="solid"/>
              <a:headEnd type="none" len="sm" w="sm"/>
              <a:tailEnd type="none" len="sm" w="sm"/>
            </a:ln>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8823" t="0" r="7012" b="0"/>
          <a:stretch>
            <a:fillRect/>
          </a:stretch>
        </p:blipFill>
        <p:spPr>
          <a:xfrm flipH="false" flipV="false" rot="0">
            <a:off x="0" y="0"/>
            <a:ext cx="11376952" cy="10287000"/>
          </a:xfrm>
          <a:prstGeom prst="rect">
            <a:avLst/>
          </a:prstGeom>
        </p:spPr>
      </p:pic>
      <p:sp>
        <p:nvSpPr>
          <p:cNvPr name="AutoShape 3" id="3"/>
          <p:cNvSpPr/>
          <p:nvPr/>
        </p:nvSpPr>
        <p:spPr>
          <a:xfrm rot="2700000">
            <a:off x="-115881" y="-10888607"/>
            <a:ext cx="25390461" cy="19275314"/>
          </a:xfrm>
          <a:prstGeom prst="rect">
            <a:avLst/>
          </a:prstGeom>
          <a:solidFill>
            <a:srgbClr val="000000"/>
          </a:solidFill>
        </p:spPr>
      </p:sp>
      <p:grpSp>
        <p:nvGrpSpPr>
          <p:cNvPr name="Group 4" id="4"/>
          <p:cNvGrpSpPr/>
          <p:nvPr/>
        </p:nvGrpSpPr>
        <p:grpSpPr>
          <a:xfrm rot="5400000">
            <a:off x="-2427" y="-83799"/>
            <a:ext cx="3034304" cy="3029449"/>
            <a:chOff x="0" y="0"/>
            <a:chExt cx="6350000" cy="6339840"/>
          </a:xfrm>
        </p:grpSpPr>
        <p:sp>
          <p:nvSpPr>
            <p:cNvPr name="Freeform 5" id="5"/>
            <p:cNvSpPr/>
            <p:nvPr/>
          </p:nvSpPr>
          <p:spPr>
            <a:xfrm flipH="false" flipV="false">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70E4"/>
            </a:solidFill>
          </p:spPr>
        </p:sp>
      </p:grpSp>
      <p:grpSp>
        <p:nvGrpSpPr>
          <p:cNvPr name="Group 6" id="6"/>
          <p:cNvGrpSpPr/>
          <p:nvPr/>
        </p:nvGrpSpPr>
        <p:grpSpPr>
          <a:xfrm rot="0">
            <a:off x="0" y="7668320"/>
            <a:ext cx="2813682" cy="2809180"/>
            <a:chOff x="0" y="0"/>
            <a:chExt cx="6350000" cy="6339840"/>
          </a:xfrm>
        </p:grpSpPr>
        <p:sp>
          <p:nvSpPr>
            <p:cNvPr name="Freeform 7" id="7"/>
            <p:cNvSpPr/>
            <p:nvPr/>
          </p:nvSpPr>
          <p:spPr>
            <a:xfrm flipH="false" flipV="false">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70E4"/>
            </a:solidFill>
          </p:spPr>
        </p:sp>
      </p:grpSp>
      <p:grpSp>
        <p:nvGrpSpPr>
          <p:cNvPr name="Group 8" id="8"/>
          <p:cNvGrpSpPr/>
          <p:nvPr/>
        </p:nvGrpSpPr>
        <p:grpSpPr>
          <a:xfrm rot="0">
            <a:off x="7945144" y="2621985"/>
            <a:ext cx="9314156" cy="6636315"/>
            <a:chOff x="0" y="0"/>
            <a:chExt cx="12418875" cy="8848420"/>
          </a:xfrm>
        </p:grpSpPr>
        <p:sp>
          <p:nvSpPr>
            <p:cNvPr name="TextBox 9" id="9"/>
            <p:cNvSpPr txBox="true"/>
            <p:nvPr/>
          </p:nvSpPr>
          <p:spPr>
            <a:xfrm rot="0">
              <a:off x="0" y="8180229"/>
              <a:ext cx="12275009" cy="668191"/>
            </a:xfrm>
            <a:prstGeom prst="rect">
              <a:avLst/>
            </a:prstGeom>
          </p:spPr>
          <p:txBody>
            <a:bodyPr anchor="t" rtlCol="false" tIns="0" lIns="0" bIns="0" rIns="0">
              <a:spAutoFit/>
            </a:bodyPr>
            <a:lstStyle/>
            <a:p>
              <a:pPr algn="r" marL="0" indent="0" lvl="0">
                <a:lnSpc>
                  <a:spcPts val="4116"/>
                </a:lnSpc>
              </a:pPr>
              <a:r>
                <a:rPr lang="en-US" sz="3166">
                  <a:solidFill>
                    <a:srgbClr val="FFFFFF"/>
                  </a:solidFill>
                  <a:latin typeface="HK Grotesk Medium"/>
                </a:rPr>
                <a:t>PROYECTO CODERHOUSE: LPFA</a:t>
              </a:r>
            </a:p>
          </p:txBody>
        </p:sp>
        <p:sp>
          <p:nvSpPr>
            <p:cNvPr name="TextBox 10" id="10"/>
            <p:cNvSpPr txBox="true"/>
            <p:nvPr/>
          </p:nvSpPr>
          <p:spPr>
            <a:xfrm rot="0">
              <a:off x="143866" y="-9525"/>
              <a:ext cx="12275009" cy="6866789"/>
            </a:xfrm>
            <a:prstGeom prst="rect">
              <a:avLst/>
            </a:prstGeom>
          </p:spPr>
          <p:txBody>
            <a:bodyPr anchor="t" rtlCol="false" tIns="0" lIns="0" bIns="0" rIns="0">
              <a:spAutoFit/>
            </a:bodyPr>
            <a:lstStyle/>
            <a:p>
              <a:pPr algn="r" marL="0" indent="0" lvl="0">
                <a:lnSpc>
                  <a:spcPts val="3800"/>
                </a:lnSpc>
              </a:pPr>
              <a:r>
                <a:rPr lang="en-US" sz="3166" u="none">
                  <a:solidFill>
                    <a:srgbClr val="FFFFFF"/>
                  </a:solidFill>
                  <a:latin typeface="HK Grotesk Medium"/>
                </a:rPr>
                <a:t>El dataset seleccionado es el de la Liga Profesional de Fútbol Argentino, en este dataset encontramos más de dos mil partidos entre los campeonatos 2015 hasta la actualidad detallando todas las estadísticas partido a partido. Entre estos datos encontramos valores de posesión de balón, goles, promedio de edad de cada equipo, valores de las apuestas en base a resultados y cómo pagaban estas según equipo, etc, que generan 33 columnas de información de la más variada que puede ser tomada en un partido de fútbol.</a:t>
              </a:r>
            </a:p>
          </p:txBody>
        </p:sp>
      </p:grpSp>
      <p:sp>
        <p:nvSpPr>
          <p:cNvPr name="TextBox 11" id="11"/>
          <p:cNvSpPr txBox="true"/>
          <p:nvPr/>
        </p:nvSpPr>
        <p:spPr>
          <a:xfrm rot="0">
            <a:off x="7945144" y="1028700"/>
            <a:ext cx="9314156" cy="1438275"/>
          </a:xfrm>
          <a:prstGeom prst="rect">
            <a:avLst/>
          </a:prstGeom>
        </p:spPr>
        <p:txBody>
          <a:bodyPr anchor="t" rtlCol="false" tIns="0" lIns="0" bIns="0" rIns="0">
            <a:spAutoFit/>
          </a:bodyPr>
          <a:lstStyle/>
          <a:p>
            <a:pPr algn="ctr" marL="0" indent="0" lvl="0">
              <a:lnSpc>
                <a:spcPts val="11399"/>
              </a:lnSpc>
            </a:pPr>
            <a:r>
              <a:rPr lang="en-US" sz="9499">
                <a:solidFill>
                  <a:srgbClr val="FFFFFF"/>
                </a:solidFill>
                <a:latin typeface="HK Grotesk Bold"/>
              </a:rPr>
              <a:t>¿De qué va?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418660" cy="8229600"/>
            <a:chOff x="0" y="0"/>
            <a:chExt cx="1891546" cy="10972800"/>
          </a:xfrm>
        </p:grpSpPr>
        <p:grpSp>
          <p:nvGrpSpPr>
            <p:cNvPr name="Group 3" id="3"/>
            <p:cNvGrpSpPr>
              <a:grpSpLocks noChangeAspect="true"/>
            </p:cNvGrpSpPr>
            <p:nvPr/>
          </p:nvGrpSpPr>
          <p:grpSpPr>
            <a:xfrm rot="-10800000">
              <a:off x="0" y="6810940"/>
              <a:ext cx="1891546" cy="1891546"/>
              <a:chOff x="0" y="0"/>
              <a:chExt cx="1708150" cy="1708150"/>
            </a:xfrm>
          </p:grpSpPr>
          <p:sp>
            <p:nvSpPr>
              <p:cNvPr name="Freeform 4" id="4"/>
              <p:cNvSpPr/>
              <p:nvPr/>
            </p:nvSpPr>
            <p:spPr>
              <a:xfrm flipH="false" flipV="false">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0" y="9081254"/>
              <a:ext cx="1891546" cy="1891546"/>
            </a:xfrm>
            <a:prstGeom prst="rect">
              <a:avLst/>
            </a:prstGeom>
          </p:spPr>
        </p:pic>
        <p:grpSp>
          <p:nvGrpSpPr>
            <p:cNvPr name="Group 6" id="6"/>
            <p:cNvGrpSpPr>
              <a:grpSpLocks noChangeAspect="true"/>
            </p:cNvGrpSpPr>
            <p:nvPr/>
          </p:nvGrpSpPr>
          <p:grpSpPr>
            <a:xfrm rot="-10800000">
              <a:off x="0" y="2270313"/>
              <a:ext cx="1891546" cy="1891546"/>
              <a:chOff x="0" y="0"/>
              <a:chExt cx="1708150" cy="1708150"/>
            </a:xfrm>
          </p:grpSpPr>
          <p:sp>
            <p:nvSpPr>
              <p:cNvPr name="Freeform 7" id="7"/>
              <p:cNvSpPr/>
              <p:nvPr/>
            </p:nvSpPr>
            <p:spPr>
              <a:xfrm flipH="false" flipV="false">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sp>
        </p:gr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0" y="4540627"/>
              <a:ext cx="1891546" cy="1891546"/>
            </a:xfrm>
            <a:prstGeom prst="rect">
              <a:avLst/>
            </a:prstGeom>
          </p:spPr>
        </p:pic>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0" y="0"/>
              <a:ext cx="1891546" cy="1891546"/>
            </a:xfrm>
            <a:prstGeom prst="rect">
              <a:avLst/>
            </a:prstGeom>
          </p:spPr>
        </p:pic>
      </p:grpSp>
      <p:sp>
        <p:nvSpPr>
          <p:cNvPr name="TextBox 10" id="10"/>
          <p:cNvSpPr txBox="true"/>
          <p:nvPr/>
        </p:nvSpPr>
        <p:spPr>
          <a:xfrm rot="0">
            <a:off x="2800070" y="3794125"/>
            <a:ext cx="7139134" cy="2613025"/>
          </a:xfrm>
          <a:prstGeom prst="rect">
            <a:avLst/>
          </a:prstGeom>
        </p:spPr>
        <p:txBody>
          <a:bodyPr anchor="t" rtlCol="false" tIns="0" lIns="0" bIns="0" rIns="0">
            <a:spAutoFit/>
          </a:bodyPr>
          <a:lstStyle/>
          <a:p>
            <a:pPr marL="0" indent="0" lvl="0">
              <a:lnSpc>
                <a:spcPts val="10400"/>
              </a:lnSpc>
            </a:pPr>
            <a:r>
              <a:rPr lang="en-US" sz="8000">
                <a:solidFill>
                  <a:srgbClr val="FFFFFF"/>
                </a:solidFill>
                <a:latin typeface="HK Grotesk Bold"/>
              </a:rPr>
              <a:t>¿Qué es lo qué se busca?</a:t>
            </a:r>
          </a:p>
        </p:txBody>
      </p:sp>
      <p:grpSp>
        <p:nvGrpSpPr>
          <p:cNvPr name="Group 11" id="11"/>
          <p:cNvGrpSpPr/>
          <p:nvPr/>
        </p:nvGrpSpPr>
        <p:grpSpPr>
          <a:xfrm rot="0">
            <a:off x="9939203" y="1028700"/>
            <a:ext cx="7903957" cy="8780589"/>
            <a:chOff x="0" y="0"/>
            <a:chExt cx="10538610" cy="11707452"/>
          </a:xfrm>
        </p:grpSpPr>
        <p:sp>
          <p:nvSpPr>
            <p:cNvPr name="TextBox 12" id="12"/>
            <p:cNvSpPr txBox="true"/>
            <p:nvPr/>
          </p:nvSpPr>
          <p:spPr>
            <a:xfrm rot="0">
              <a:off x="0" y="2328976"/>
              <a:ext cx="10538610" cy="9378476"/>
            </a:xfrm>
            <a:prstGeom prst="rect">
              <a:avLst/>
            </a:prstGeom>
          </p:spPr>
          <p:txBody>
            <a:bodyPr anchor="t" rtlCol="false" tIns="0" lIns="0" bIns="0" rIns="0">
              <a:spAutoFit/>
            </a:bodyPr>
            <a:lstStyle/>
            <a:p>
              <a:pPr marL="0" indent="0" lvl="0">
                <a:lnSpc>
                  <a:spcPts val="4733"/>
                </a:lnSpc>
              </a:pPr>
              <a:r>
                <a:rPr lang="en-US" sz="3155" u="none">
                  <a:solidFill>
                    <a:srgbClr val="FFFFFF"/>
                  </a:solidFill>
                  <a:latin typeface="HK Grotesk Medium"/>
                </a:rPr>
                <a:t>La búsqueda en este dataset será la de encontrar y analizar las tendencias generadas en base a las variables seleccionadas para determinar si respectivos acontencimientos dentro del marco deportivo pueden ser predecidos, o al menos tener un acceso a valores similares con el transcurso de tiempo así como también lograr un paneo general de la situación a nivel estadístico del fútbol profesional argentino en un marco de tiempo determinado(2015-2022).</a:t>
              </a:r>
            </a:p>
          </p:txBody>
        </p:sp>
        <p:sp>
          <p:nvSpPr>
            <p:cNvPr name="AutoShape 13" id="13"/>
            <p:cNvSpPr/>
            <p:nvPr/>
          </p:nvSpPr>
          <p:spPr>
            <a:xfrm rot="0">
              <a:off x="0" y="1237725"/>
              <a:ext cx="1908866" cy="321529"/>
            </a:xfrm>
            <a:prstGeom prst="rect">
              <a:avLst/>
            </a:prstGeom>
            <a:solidFill>
              <a:srgbClr val="FFFFFF"/>
            </a:solidFill>
          </p:spPr>
        </p:sp>
        <p:sp>
          <p:nvSpPr>
            <p:cNvPr name="TextBox 14" id="14"/>
            <p:cNvSpPr txBox="true"/>
            <p:nvPr/>
          </p:nvSpPr>
          <p:spPr>
            <a:xfrm rot="0">
              <a:off x="0" y="-47625"/>
              <a:ext cx="10538610" cy="773095"/>
            </a:xfrm>
            <a:prstGeom prst="rect">
              <a:avLst/>
            </a:prstGeom>
          </p:spPr>
          <p:txBody>
            <a:bodyPr anchor="t" rtlCol="false" tIns="0" lIns="0" bIns="0" rIns="0">
              <a:spAutoFit/>
            </a:bodyPr>
            <a:lstStyle/>
            <a:p>
              <a:pPr marL="0" indent="0" lvl="0">
                <a:lnSpc>
                  <a:spcPts val="4720"/>
                </a:lnSpc>
              </a:pPr>
              <a:r>
                <a:rPr lang="en-US" sz="3631" spc="290">
                  <a:solidFill>
                    <a:srgbClr val="FFFFFF"/>
                  </a:solidFill>
                  <a:latin typeface="HK Grotesk Bold"/>
                </a:rPr>
                <a:t>PROYECTO CODERHOUSE: LPFA</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563511" y="1694223"/>
            <a:ext cx="2236758" cy="7762298"/>
            <a:chOff x="0" y="0"/>
            <a:chExt cx="2982345" cy="10349730"/>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25670" y="0"/>
              <a:ext cx="2215566" cy="2201719"/>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57720" y="3422081"/>
              <a:ext cx="2866905" cy="2780898"/>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0" y="7752379"/>
              <a:ext cx="2982345" cy="2597351"/>
            </a:xfrm>
            <a:prstGeom prst="rect">
              <a:avLst/>
            </a:prstGeom>
          </p:spPr>
        </p:pic>
      </p:grpSp>
      <p:sp>
        <p:nvSpPr>
          <p:cNvPr name="TextBox 6" id="6"/>
          <p:cNvSpPr txBox="true"/>
          <p:nvPr/>
        </p:nvSpPr>
        <p:spPr>
          <a:xfrm rot="0">
            <a:off x="1028700" y="4576763"/>
            <a:ext cx="5024850" cy="1104900"/>
          </a:xfrm>
          <a:prstGeom prst="rect">
            <a:avLst/>
          </a:prstGeom>
        </p:spPr>
        <p:txBody>
          <a:bodyPr anchor="t" rtlCol="false" tIns="0" lIns="0" bIns="0" rIns="0">
            <a:spAutoFit/>
          </a:bodyPr>
          <a:lstStyle/>
          <a:p>
            <a:pPr>
              <a:lnSpc>
                <a:spcPts val="8520"/>
              </a:lnSpc>
            </a:pPr>
            <a:r>
              <a:rPr lang="en-US" sz="7100" spc="142">
                <a:solidFill>
                  <a:srgbClr val="222324"/>
                </a:solidFill>
                <a:latin typeface="Voga"/>
              </a:rPr>
              <a:t>AUDIENCIA</a:t>
            </a:r>
          </a:p>
        </p:txBody>
      </p:sp>
      <p:sp>
        <p:nvSpPr>
          <p:cNvPr name="TextBox 7" id="7"/>
          <p:cNvSpPr txBox="true"/>
          <p:nvPr/>
        </p:nvSpPr>
        <p:spPr>
          <a:xfrm rot="0">
            <a:off x="9144000" y="1881172"/>
            <a:ext cx="9144000" cy="6753225"/>
          </a:xfrm>
          <a:prstGeom prst="rect">
            <a:avLst/>
          </a:prstGeom>
        </p:spPr>
        <p:txBody>
          <a:bodyPr anchor="t" rtlCol="false" tIns="0" lIns="0" bIns="0" rIns="0">
            <a:spAutoFit/>
          </a:bodyPr>
          <a:lstStyle/>
          <a:p>
            <a:pPr>
              <a:lnSpc>
                <a:spcPts val="4480"/>
              </a:lnSpc>
            </a:pPr>
            <a:r>
              <a:rPr lang="en-US" sz="3733" spc="56">
                <a:solidFill>
                  <a:srgbClr val="484C4B"/>
                </a:solidFill>
                <a:latin typeface="Fira Sans Light"/>
              </a:rPr>
              <a:t>Se apunta a una audiencia que le interese el ámbito tanto deportivo como lúdico, poder entender tal vez como funciona el sistema de apuestas respecto a determinadas tendencias dentro del fútbol argentino, y determinados comportamientos de apuestas que tienen los usuarios. Es decir, ver si son motivados por cuestiones estadísticas, tal vez de intuición, o meramente se rigen por nombres de clubes.</a:t>
            </a:r>
          </a:p>
          <a:p>
            <a:pPr>
              <a:lnSpc>
                <a:spcPts val="4480"/>
              </a:lnSpc>
            </a:pPr>
          </a:p>
        </p:txBody>
      </p:sp>
      <p:grpSp>
        <p:nvGrpSpPr>
          <p:cNvPr name="Group 8" id="8"/>
          <p:cNvGrpSpPr/>
          <p:nvPr/>
        </p:nvGrpSpPr>
        <p:grpSpPr>
          <a:xfrm rot="0">
            <a:off x="1777467" y="1028700"/>
            <a:ext cx="3055123" cy="1331047"/>
            <a:chOff x="0" y="0"/>
            <a:chExt cx="4073498" cy="1774729"/>
          </a:xfrm>
        </p:grpSpPr>
        <p:pic>
          <p:nvPicPr>
            <p:cNvPr name="Picture 9" id="9"/>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956631" y="0"/>
              <a:ext cx="2160236" cy="683420"/>
            </a:xfrm>
            <a:prstGeom prst="rect">
              <a:avLst/>
            </a:prstGeom>
          </p:spPr>
        </p:pic>
        <p:sp>
          <p:nvSpPr>
            <p:cNvPr name="TextBox 10" id="10"/>
            <p:cNvSpPr txBox="true"/>
            <p:nvPr/>
          </p:nvSpPr>
          <p:spPr>
            <a:xfrm rot="0">
              <a:off x="0" y="906006"/>
              <a:ext cx="4073498" cy="868724"/>
            </a:xfrm>
            <a:prstGeom prst="rect">
              <a:avLst/>
            </a:prstGeom>
          </p:spPr>
          <p:txBody>
            <a:bodyPr anchor="t" rtlCol="false" tIns="0" lIns="0" bIns="0" rIns="0">
              <a:spAutoFit/>
            </a:bodyPr>
            <a:lstStyle/>
            <a:p>
              <a:pPr algn="ctr">
                <a:lnSpc>
                  <a:spcPts val="2681"/>
                </a:lnSpc>
                <a:spcBef>
                  <a:spcPct val="0"/>
                </a:spcBef>
              </a:pPr>
              <a:r>
                <a:rPr lang="en-US" sz="1915" spc="28">
                  <a:solidFill>
                    <a:srgbClr val="007744"/>
                  </a:solidFill>
                  <a:latin typeface="Fira Sans Light"/>
                </a:rPr>
                <a:t>PROYECTO CODERHOUSE: LPFA</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11866866" y="0"/>
            <a:ext cx="6421134" cy="10220270"/>
          </a:xfrm>
          <a:prstGeom prst="rect">
            <a:avLst/>
          </a:prstGeom>
          <a:solidFill>
            <a:srgbClr val="FFD034"/>
          </a:solidFill>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528480" y="1914271"/>
            <a:ext cx="4730820" cy="6458457"/>
          </a:xfrm>
          <a:prstGeom prst="rect">
            <a:avLst/>
          </a:prstGeom>
        </p:spPr>
      </p:pic>
      <p:sp>
        <p:nvSpPr>
          <p:cNvPr name="TextBox 4" id="4"/>
          <p:cNvSpPr txBox="true"/>
          <p:nvPr/>
        </p:nvSpPr>
        <p:spPr>
          <a:xfrm rot="0">
            <a:off x="0" y="25448"/>
            <a:ext cx="11797565" cy="3589550"/>
          </a:xfrm>
          <a:prstGeom prst="rect">
            <a:avLst/>
          </a:prstGeom>
        </p:spPr>
        <p:txBody>
          <a:bodyPr anchor="t" rtlCol="false" tIns="0" lIns="0" bIns="0" rIns="0">
            <a:spAutoFit/>
          </a:bodyPr>
          <a:lstStyle/>
          <a:p>
            <a:pPr algn="ctr" marL="0" indent="0" lvl="0">
              <a:lnSpc>
                <a:spcPts val="14132"/>
              </a:lnSpc>
            </a:pPr>
            <a:r>
              <a:rPr lang="en-US" sz="11776">
                <a:solidFill>
                  <a:srgbClr val="FFFFFF"/>
                </a:solidFill>
                <a:latin typeface="HK Grotesk Bold"/>
              </a:rPr>
              <a:t>ANÁLISIS E HIPÓTESIS</a:t>
            </a:r>
          </a:p>
        </p:txBody>
      </p:sp>
      <p:sp>
        <p:nvSpPr>
          <p:cNvPr name="TextBox 5" id="5"/>
          <p:cNvSpPr txBox="true"/>
          <p:nvPr/>
        </p:nvSpPr>
        <p:spPr>
          <a:xfrm rot="0">
            <a:off x="0" y="4168241"/>
            <a:ext cx="11797565" cy="5090059"/>
          </a:xfrm>
          <a:prstGeom prst="rect">
            <a:avLst/>
          </a:prstGeom>
        </p:spPr>
        <p:txBody>
          <a:bodyPr anchor="t" rtlCol="false" tIns="0" lIns="0" bIns="0" rIns="0">
            <a:spAutoFit/>
          </a:bodyPr>
          <a:lstStyle/>
          <a:p>
            <a:pPr algn="ctr" marL="0" indent="0" lvl="0">
              <a:lnSpc>
                <a:spcPts val="3402"/>
              </a:lnSpc>
            </a:pPr>
            <a:r>
              <a:rPr lang="en-US" sz="2617">
                <a:solidFill>
                  <a:srgbClr val="FFFFFF"/>
                </a:solidFill>
                <a:latin typeface="HK Grotesk Medium"/>
              </a:rPr>
              <a:t>Una de las primeras hipótesis al momento de realizar un análisis de los datos brindados de un deporte determinado, en este caso el fútbol, es ver si hay una tendencia en base a los resultados respecto a si hay una mayor probabilidad de tener resultados favorables o positivos por localía; por otra parte tenemos una situación producto de un contexto macroeconómico como el que atraviesa Argentina donde el promedio de edad de los jugadores termina siendo cada vez menor debido a la gran salida que tienen estos a una edad cada vez más temprana.</a:t>
            </a:r>
          </a:p>
          <a:p>
            <a:pPr algn="ctr" marL="0" indent="0" lvl="0">
              <a:lnSpc>
                <a:spcPts val="3402"/>
              </a:lnSpc>
            </a:pPr>
            <a:r>
              <a:rPr lang="en-US" sz="2617">
                <a:solidFill>
                  <a:srgbClr val="FFFFFF"/>
                </a:solidFill>
                <a:latin typeface="HK Grotesk Medium"/>
              </a:rPr>
              <a:t>Analizaremos también una situación de juego que durante los últimos diez años a sido tendencia, que es si el equipo que mayor posesión de pelota tiene es el que mayor victorias acumula. Asimísmo, derivado de la primera hipótesis podemos ver si condicen la tendencia de victorias locales con el sistema de apuestas.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3586696" y="5114925"/>
            <a:ext cx="11114607" cy="0"/>
          </a:xfrm>
          <a:prstGeom prst="line">
            <a:avLst/>
          </a:prstGeom>
          <a:ln cap="flat" w="57150">
            <a:solidFill>
              <a:srgbClr val="FFFFFF"/>
            </a:solidFill>
            <a:prstDash val="lgDash"/>
            <a:headEnd type="none" len="sm" w="sm"/>
            <a:tailEnd type="none" len="sm" w="sm"/>
          </a:ln>
        </p:spPr>
      </p:sp>
      <p:pic>
        <p:nvPicPr>
          <p:cNvPr name="Picture 3" id="3"/>
          <p:cNvPicPr>
            <a:picLocks noChangeAspect="true"/>
          </p:cNvPicPr>
          <p:nvPr/>
        </p:nvPicPr>
        <p:blipFill>
          <a:blip r:embed="rId2"/>
          <a:srcRect l="0" t="0" r="0" b="0"/>
          <a:stretch>
            <a:fillRect/>
          </a:stretch>
        </p:blipFill>
        <p:spPr>
          <a:xfrm flipH="false" flipV="false" rot="2462661">
            <a:off x="-477661" y="-969199"/>
            <a:ext cx="3012722" cy="2956234"/>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2807041">
            <a:off x="13650119" y="932227"/>
            <a:ext cx="5389779" cy="3361262"/>
          </a:xfrm>
          <a:prstGeom prst="rect">
            <a:avLst/>
          </a:prstGeom>
        </p:spPr>
      </p:pic>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278693" y="7163401"/>
            <a:ext cx="3235366" cy="3123599"/>
          </a:xfrm>
          <a:prstGeom prst="rect">
            <a:avLst/>
          </a:prstGeom>
        </p:spPr>
      </p:pic>
      <p:sp>
        <p:nvSpPr>
          <p:cNvPr name="TextBox 6" id="6"/>
          <p:cNvSpPr txBox="true"/>
          <p:nvPr/>
        </p:nvSpPr>
        <p:spPr>
          <a:xfrm rot="0">
            <a:off x="2956673" y="2881242"/>
            <a:ext cx="11984230" cy="1085850"/>
          </a:xfrm>
          <a:prstGeom prst="rect">
            <a:avLst/>
          </a:prstGeom>
        </p:spPr>
        <p:txBody>
          <a:bodyPr anchor="t" rtlCol="false" tIns="0" lIns="0" bIns="0" rIns="0">
            <a:spAutoFit/>
          </a:bodyPr>
          <a:lstStyle/>
          <a:p>
            <a:pPr algn="ctr">
              <a:lnSpc>
                <a:spcPts val="8520"/>
              </a:lnSpc>
            </a:pPr>
            <a:r>
              <a:rPr lang="en-US" sz="7100">
                <a:solidFill>
                  <a:srgbClr val="FFFFFF"/>
                </a:solidFill>
                <a:latin typeface="HK Grotesk Bold"/>
              </a:rPr>
              <a:t>OBJETIVOS</a:t>
            </a:r>
          </a:p>
        </p:txBody>
      </p:sp>
      <p:sp>
        <p:nvSpPr>
          <p:cNvPr name="TextBox 7" id="7"/>
          <p:cNvSpPr txBox="true"/>
          <p:nvPr/>
        </p:nvSpPr>
        <p:spPr>
          <a:xfrm rot="0">
            <a:off x="2956673" y="5545969"/>
            <a:ext cx="13837770" cy="4182074"/>
          </a:xfrm>
          <a:prstGeom prst="rect">
            <a:avLst/>
          </a:prstGeom>
        </p:spPr>
        <p:txBody>
          <a:bodyPr anchor="t" rtlCol="false" tIns="0" lIns="0" bIns="0" rIns="0">
            <a:spAutoFit/>
          </a:bodyPr>
          <a:lstStyle/>
          <a:p>
            <a:pPr algn="ctr" marL="645407" indent="-322704" lvl="1">
              <a:lnSpc>
                <a:spcPts val="4185"/>
              </a:lnSpc>
              <a:buFont typeface="Arial"/>
              <a:buChar char="•"/>
            </a:pPr>
            <a:r>
              <a:rPr lang="en-US" sz="2989">
                <a:solidFill>
                  <a:srgbClr val="FFFFFF"/>
                </a:solidFill>
                <a:latin typeface="HK Grotesk Medium"/>
              </a:rPr>
              <a:t>Comprender mejor las apuestas deportivas en el fútbol argentino y su impacto en los resultados deportivos.</a:t>
            </a:r>
          </a:p>
          <a:p>
            <a:pPr algn="ctr" marL="645407" indent="-322704" lvl="1">
              <a:lnSpc>
                <a:spcPts val="4185"/>
              </a:lnSpc>
              <a:buFont typeface="Arial"/>
              <a:buChar char="•"/>
            </a:pPr>
            <a:r>
              <a:rPr lang="en-US" sz="2989">
                <a:solidFill>
                  <a:srgbClr val="FFFFFF"/>
                </a:solidFill>
                <a:latin typeface="HK Grotesk Medium"/>
              </a:rPr>
              <a:t>Desarrollar un modelo predictivo para maximizar los beneficios.</a:t>
            </a:r>
          </a:p>
          <a:p>
            <a:pPr algn="ctr" marL="645407" indent="-322704" lvl="1">
              <a:lnSpc>
                <a:spcPts val="4185"/>
              </a:lnSpc>
              <a:buFont typeface="Arial"/>
              <a:buChar char="•"/>
            </a:pPr>
            <a:r>
              <a:rPr lang="en-US" sz="2989">
                <a:solidFill>
                  <a:srgbClr val="FFFFFF"/>
                </a:solidFill>
                <a:latin typeface="HK Grotesk Medium"/>
              </a:rPr>
              <a:t>Analizar el comportamiento de los equipos en diferentes situaciones.</a:t>
            </a:r>
          </a:p>
          <a:p>
            <a:pPr algn="ctr" marL="645407" indent="-322704" lvl="1">
              <a:lnSpc>
                <a:spcPts val="4185"/>
              </a:lnSpc>
              <a:buFont typeface="Arial"/>
              <a:buChar char="•"/>
            </a:pPr>
            <a:r>
              <a:rPr lang="en-US" sz="2989">
                <a:solidFill>
                  <a:srgbClr val="FFFFFF"/>
                </a:solidFill>
                <a:latin typeface="HK Grotesk Medium"/>
              </a:rPr>
              <a:t>Utilizar los hallazgos para mejorar la estrategia deportiva de los equipos y obtener un análisis más exhaustivo del comportamiento particular de cada uno en diversas situaciones.</a:t>
            </a:r>
          </a:p>
          <a:p>
            <a:pPr algn="ctr">
              <a:lnSpc>
                <a:spcPts val="4185"/>
              </a:lnSpc>
            </a:pPr>
          </a:p>
        </p:txBody>
      </p:sp>
      <p:grpSp>
        <p:nvGrpSpPr>
          <p:cNvPr name="Group 8" id="8"/>
          <p:cNvGrpSpPr/>
          <p:nvPr/>
        </p:nvGrpSpPr>
        <p:grpSpPr>
          <a:xfrm rot="0">
            <a:off x="7421226" y="508918"/>
            <a:ext cx="3055123" cy="1331047"/>
            <a:chOff x="0" y="0"/>
            <a:chExt cx="4073498" cy="1774729"/>
          </a:xfrm>
        </p:grpSpPr>
        <p:pic>
          <p:nvPicPr>
            <p:cNvPr name="Picture 9" id="9"/>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956631" y="0"/>
              <a:ext cx="2160236" cy="683420"/>
            </a:xfrm>
            <a:prstGeom prst="rect">
              <a:avLst/>
            </a:prstGeom>
          </p:spPr>
        </p:pic>
        <p:sp>
          <p:nvSpPr>
            <p:cNvPr name="TextBox 10" id="10"/>
            <p:cNvSpPr txBox="true"/>
            <p:nvPr/>
          </p:nvSpPr>
          <p:spPr>
            <a:xfrm rot="0">
              <a:off x="0" y="906006"/>
              <a:ext cx="4073498" cy="868724"/>
            </a:xfrm>
            <a:prstGeom prst="rect">
              <a:avLst/>
            </a:prstGeom>
          </p:spPr>
          <p:txBody>
            <a:bodyPr anchor="t" rtlCol="false" tIns="0" lIns="0" bIns="0" rIns="0">
              <a:spAutoFit/>
            </a:bodyPr>
            <a:lstStyle/>
            <a:p>
              <a:pPr algn="ctr">
                <a:lnSpc>
                  <a:spcPts val="2681"/>
                </a:lnSpc>
                <a:spcBef>
                  <a:spcPct val="0"/>
                </a:spcBef>
              </a:pPr>
              <a:r>
                <a:rPr lang="en-US" sz="1915">
                  <a:solidFill>
                    <a:srgbClr val="FFFFFF"/>
                  </a:solidFill>
                  <a:latin typeface="HK Grotesk Medium"/>
                </a:rPr>
                <a:t>PROYECTO CODERHOUSE: LPFA</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1578" t="3423" r="22866" b="0"/>
          <a:stretch>
            <a:fillRect/>
          </a:stretch>
        </p:blipFill>
        <p:spPr>
          <a:xfrm flipH="false" flipV="false" rot="0">
            <a:off x="0" y="2675785"/>
            <a:ext cx="9144000" cy="7611215"/>
          </a:xfrm>
          <a:prstGeom prst="rect">
            <a:avLst/>
          </a:prstGeom>
        </p:spPr>
      </p:pic>
      <p:sp>
        <p:nvSpPr>
          <p:cNvPr name="TextBox 3" id="3"/>
          <p:cNvSpPr txBox="true"/>
          <p:nvPr/>
        </p:nvSpPr>
        <p:spPr>
          <a:xfrm rot="0">
            <a:off x="9976948" y="-38100"/>
            <a:ext cx="1722021" cy="1387545"/>
          </a:xfrm>
          <a:prstGeom prst="rect">
            <a:avLst/>
          </a:prstGeom>
        </p:spPr>
        <p:txBody>
          <a:bodyPr anchor="t" rtlCol="false" tIns="0" lIns="0" bIns="0" rIns="0">
            <a:spAutoFit/>
          </a:bodyPr>
          <a:lstStyle/>
          <a:p>
            <a:pPr>
              <a:lnSpc>
                <a:spcPts val="10625"/>
              </a:lnSpc>
            </a:pPr>
            <a:r>
              <a:rPr lang="en-US" sz="8854" spc="177">
                <a:solidFill>
                  <a:srgbClr val="FFFFFF"/>
                </a:solidFill>
                <a:latin typeface="Voga"/>
              </a:rPr>
              <a:t>01</a:t>
            </a:r>
          </a:p>
        </p:txBody>
      </p:sp>
      <p:sp>
        <p:nvSpPr>
          <p:cNvPr name="TextBox 4" id="4"/>
          <p:cNvSpPr txBox="true"/>
          <p:nvPr/>
        </p:nvSpPr>
        <p:spPr>
          <a:xfrm rot="0">
            <a:off x="9976948" y="1751629"/>
            <a:ext cx="1722021" cy="1387545"/>
          </a:xfrm>
          <a:prstGeom prst="rect">
            <a:avLst/>
          </a:prstGeom>
        </p:spPr>
        <p:txBody>
          <a:bodyPr anchor="t" rtlCol="false" tIns="0" lIns="0" bIns="0" rIns="0">
            <a:spAutoFit/>
          </a:bodyPr>
          <a:lstStyle/>
          <a:p>
            <a:pPr>
              <a:lnSpc>
                <a:spcPts val="10625"/>
              </a:lnSpc>
            </a:pPr>
            <a:r>
              <a:rPr lang="en-US" sz="8854" spc="177">
                <a:solidFill>
                  <a:srgbClr val="FFFFFF"/>
                </a:solidFill>
                <a:latin typeface="Voga"/>
              </a:rPr>
              <a:t>02</a:t>
            </a:r>
          </a:p>
        </p:txBody>
      </p:sp>
      <p:sp>
        <p:nvSpPr>
          <p:cNvPr name="TextBox 5" id="5"/>
          <p:cNvSpPr txBox="true"/>
          <p:nvPr/>
        </p:nvSpPr>
        <p:spPr>
          <a:xfrm rot="0">
            <a:off x="9976948" y="3541357"/>
            <a:ext cx="1722021" cy="1387545"/>
          </a:xfrm>
          <a:prstGeom prst="rect">
            <a:avLst/>
          </a:prstGeom>
        </p:spPr>
        <p:txBody>
          <a:bodyPr anchor="t" rtlCol="false" tIns="0" lIns="0" bIns="0" rIns="0">
            <a:spAutoFit/>
          </a:bodyPr>
          <a:lstStyle/>
          <a:p>
            <a:pPr>
              <a:lnSpc>
                <a:spcPts val="10625"/>
              </a:lnSpc>
            </a:pPr>
            <a:r>
              <a:rPr lang="en-US" sz="8854" spc="177">
                <a:solidFill>
                  <a:srgbClr val="FFFFFF"/>
                </a:solidFill>
                <a:latin typeface="Voga"/>
              </a:rPr>
              <a:t>03</a:t>
            </a:r>
          </a:p>
        </p:txBody>
      </p:sp>
      <p:sp>
        <p:nvSpPr>
          <p:cNvPr name="TextBox 6" id="6"/>
          <p:cNvSpPr txBox="true"/>
          <p:nvPr/>
        </p:nvSpPr>
        <p:spPr>
          <a:xfrm rot="0">
            <a:off x="9976948" y="5331086"/>
            <a:ext cx="1722021" cy="1387545"/>
          </a:xfrm>
          <a:prstGeom prst="rect">
            <a:avLst/>
          </a:prstGeom>
        </p:spPr>
        <p:txBody>
          <a:bodyPr anchor="t" rtlCol="false" tIns="0" lIns="0" bIns="0" rIns="0">
            <a:spAutoFit/>
          </a:bodyPr>
          <a:lstStyle/>
          <a:p>
            <a:pPr>
              <a:lnSpc>
                <a:spcPts val="10625"/>
              </a:lnSpc>
            </a:pPr>
            <a:r>
              <a:rPr lang="en-US" sz="8854" spc="177">
                <a:solidFill>
                  <a:srgbClr val="FFFFFF"/>
                </a:solidFill>
                <a:latin typeface="Voga"/>
              </a:rPr>
              <a:t>04</a:t>
            </a:r>
          </a:p>
        </p:txBody>
      </p:sp>
      <p:sp>
        <p:nvSpPr>
          <p:cNvPr name="TextBox 7" id="7"/>
          <p:cNvSpPr txBox="true"/>
          <p:nvPr/>
        </p:nvSpPr>
        <p:spPr>
          <a:xfrm rot="0">
            <a:off x="9976948" y="7120814"/>
            <a:ext cx="1722021" cy="1387545"/>
          </a:xfrm>
          <a:prstGeom prst="rect">
            <a:avLst/>
          </a:prstGeom>
        </p:spPr>
        <p:txBody>
          <a:bodyPr anchor="t" rtlCol="false" tIns="0" lIns="0" bIns="0" rIns="0">
            <a:spAutoFit/>
          </a:bodyPr>
          <a:lstStyle/>
          <a:p>
            <a:pPr>
              <a:lnSpc>
                <a:spcPts val="10625"/>
              </a:lnSpc>
            </a:pPr>
            <a:r>
              <a:rPr lang="en-US" sz="8854" spc="177">
                <a:solidFill>
                  <a:srgbClr val="FFFFFF"/>
                </a:solidFill>
                <a:latin typeface="Voga"/>
              </a:rPr>
              <a:t>05</a:t>
            </a:r>
          </a:p>
        </p:txBody>
      </p:sp>
      <p:sp>
        <p:nvSpPr>
          <p:cNvPr name="TextBox 8" id="8"/>
          <p:cNvSpPr txBox="true"/>
          <p:nvPr/>
        </p:nvSpPr>
        <p:spPr>
          <a:xfrm rot="0">
            <a:off x="9976948" y="8910543"/>
            <a:ext cx="1722021" cy="1387545"/>
          </a:xfrm>
          <a:prstGeom prst="rect">
            <a:avLst/>
          </a:prstGeom>
        </p:spPr>
        <p:txBody>
          <a:bodyPr anchor="t" rtlCol="false" tIns="0" lIns="0" bIns="0" rIns="0">
            <a:spAutoFit/>
          </a:bodyPr>
          <a:lstStyle/>
          <a:p>
            <a:pPr>
              <a:lnSpc>
                <a:spcPts val="10625"/>
              </a:lnSpc>
            </a:pPr>
            <a:r>
              <a:rPr lang="en-US" sz="8854" spc="177">
                <a:solidFill>
                  <a:srgbClr val="FFFFFF"/>
                </a:solidFill>
                <a:latin typeface="Voga"/>
              </a:rPr>
              <a:t>06</a:t>
            </a:r>
          </a:p>
        </p:txBody>
      </p:sp>
      <p:sp>
        <p:nvSpPr>
          <p:cNvPr name="TextBox 9" id="9"/>
          <p:cNvSpPr txBox="true"/>
          <p:nvPr/>
        </p:nvSpPr>
        <p:spPr>
          <a:xfrm rot="0">
            <a:off x="11803284" y="5087375"/>
            <a:ext cx="4830991" cy="1884491"/>
          </a:xfrm>
          <a:prstGeom prst="rect">
            <a:avLst/>
          </a:prstGeom>
        </p:spPr>
        <p:txBody>
          <a:bodyPr anchor="t" rtlCol="false" tIns="0" lIns="0" bIns="0" rIns="0">
            <a:spAutoFit/>
          </a:bodyPr>
          <a:lstStyle/>
          <a:p>
            <a:pPr marL="0" indent="0" lvl="0">
              <a:lnSpc>
                <a:spcPts val="3799"/>
              </a:lnSpc>
            </a:pPr>
            <a:r>
              <a:rPr lang="en-US" sz="2922" spc="43">
                <a:solidFill>
                  <a:srgbClr val="FFFFFF"/>
                </a:solidFill>
                <a:latin typeface="Fira Sans Light"/>
              </a:rPr>
              <a:t>¿Cómo varía el promedio de edad de los equipos según los torneos?¿Los resultados se ven afectados por esto?</a:t>
            </a:r>
          </a:p>
        </p:txBody>
      </p:sp>
      <p:sp>
        <p:nvSpPr>
          <p:cNvPr name="TextBox 10" id="10"/>
          <p:cNvSpPr txBox="true"/>
          <p:nvPr/>
        </p:nvSpPr>
        <p:spPr>
          <a:xfrm rot="0">
            <a:off x="11776783" y="312458"/>
            <a:ext cx="4489304" cy="873729"/>
          </a:xfrm>
          <a:prstGeom prst="rect">
            <a:avLst/>
          </a:prstGeom>
        </p:spPr>
        <p:txBody>
          <a:bodyPr anchor="t" rtlCol="false" tIns="0" lIns="0" bIns="0" rIns="0">
            <a:spAutoFit/>
          </a:bodyPr>
          <a:lstStyle/>
          <a:p>
            <a:pPr marL="0" indent="0" lvl="0">
              <a:lnSpc>
                <a:spcPts val="3531"/>
              </a:lnSpc>
            </a:pPr>
            <a:r>
              <a:rPr lang="en-US" sz="2716" spc="40">
                <a:solidFill>
                  <a:srgbClr val="FFFFFF"/>
                </a:solidFill>
                <a:latin typeface="Fira Sans Light"/>
              </a:rPr>
              <a:t>¿El equipo local es quién mas victorias tiene?</a:t>
            </a:r>
          </a:p>
        </p:txBody>
      </p:sp>
      <p:sp>
        <p:nvSpPr>
          <p:cNvPr name="TextBox 11" id="11"/>
          <p:cNvSpPr txBox="true"/>
          <p:nvPr/>
        </p:nvSpPr>
        <p:spPr>
          <a:xfrm rot="0">
            <a:off x="11776783" y="7312652"/>
            <a:ext cx="5557740" cy="1013395"/>
          </a:xfrm>
          <a:prstGeom prst="rect">
            <a:avLst/>
          </a:prstGeom>
        </p:spPr>
        <p:txBody>
          <a:bodyPr anchor="t" rtlCol="false" tIns="0" lIns="0" bIns="0" rIns="0">
            <a:spAutoFit/>
          </a:bodyPr>
          <a:lstStyle/>
          <a:p>
            <a:pPr marL="0" indent="0" lvl="0">
              <a:lnSpc>
                <a:spcPts val="4097"/>
              </a:lnSpc>
            </a:pPr>
            <a:r>
              <a:rPr lang="en-US" sz="3152" spc="47">
                <a:solidFill>
                  <a:srgbClr val="FFFFFF"/>
                </a:solidFill>
                <a:latin typeface="Fira Sans Light"/>
              </a:rPr>
              <a:t>¿Qué resultados pagan más: locales, visitantes o empates?</a:t>
            </a:r>
          </a:p>
        </p:txBody>
      </p:sp>
      <p:sp>
        <p:nvSpPr>
          <p:cNvPr name="TextBox 12" id="12"/>
          <p:cNvSpPr txBox="true"/>
          <p:nvPr/>
        </p:nvSpPr>
        <p:spPr>
          <a:xfrm rot="0">
            <a:off x="11857899" y="1761154"/>
            <a:ext cx="4721760" cy="1261038"/>
          </a:xfrm>
          <a:prstGeom prst="rect">
            <a:avLst/>
          </a:prstGeom>
        </p:spPr>
        <p:txBody>
          <a:bodyPr anchor="t" rtlCol="false" tIns="0" lIns="0" bIns="0" rIns="0">
            <a:spAutoFit/>
          </a:bodyPr>
          <a:lstStyle/>
          <a:p>
            <a:pPr marL="0" indent="0" lvl="0">
              <a:lnSpc>
                <a:spcPts val="3365"/>
              </a:lnSpc>
            </a:pPr>
            <a:r>
              <a:rPr lang="en-US" sz="2589" spc="38">
                <a:solidFill>
                  <a:srgbClr val="FFFFFF"/>
                </a:solidFill>
                <a:latin typeface="Fira Sans Light"/>
              </a:rPr>
              <a:t>¿Cómo evolucionó la cantidad de goles de visitantes y locales en el transcurso del tiempo?</a:t>
            </a:r>
          </a:p>
        </p:txBody>
      </p:sp>
      <p:sp>
        <p:nvSpPr>
          <p:cNvPr name="TextBox 13" id="13"/>
          <p:cNvSpPr txBox="true"/>
          <p:nvPr/>
        </p:nvSpPr>
        <p:spPr>
          <a:xfrm rot="0">
            <a:off x="11857899" y="8350823"/>
            <a:ext cx="6271170" cy="1947265"/>
          </a:xfrm>
          <a:prstGeom prst="rect">
            <a:avLst/>
          </a:prstGeom>
        </p:spPr>
        <p:txBody>
          <a:bodyPr anchor="t" rtlCol="false" tIns="0" lIns="0" bIns="0" rIns="0">
            <a:spAutoFit/>
          </a:bodyPr>
          <a:lstStyle/>
          <a:p>
            <a:pPr marL="0" indent="0" lvl="0">
              <a:lnSpc>
                <a:spcPts val="3928"/>
              </a:lnSpc>
            </a:pPr>
            <a:r>
              <a:rPr lang="en-US" sz="3021" spc="45">
                <a:solidFill>
                  <a:srgbClr val="FFFFFF"/>
                </a:solidFill>
                <a:latin typeface="Fira Sans Light"/>
              </a:rPr>
              <a:t>Tomando un equipo en particular: ¿Cómo se va modificando su valor de mercado?¿A menor valor, menores resultados?</a:t>
            </a:r>
          </a:p>
        </p:txBody>
      </p:sp>
      <p:sp>
        <p:nvSpPr>
          <p:cNvPr name="TextBox 14" id="14"/>
          <p:cNvSpPr txBox="true"/>
          <p:nvPr/>
        </p:nvSpPr>
        <p:spPr>
          <a:xfrm rot="0">
            <a:off x="11857899" y="3735360"/>
            <a:ext cx="5106991" cy="999539"/>
          </a:xfrm>
          <a:prstGeom prst="rect">
            <a:avLst/>
          </a:prstGeom>
        </p:spPr>
        <p:txBody>
          <a:bodyPr anchor="t" rtlCol="false" tIns="0" lIns="0" bIns="0" rIns="0">
            <a:spAutoFit/>
          </a:bodyPr>
          <a:lstStyle/>
          <a:p>
            <a:pPr marL="0" indent="0" lvl="0">
              <a:lnSpc>
                <a:spcPts val="4016"/>
              </a:lnSpc>
            </a:pPr>
            <a:r>
              <a:rPr lang="en-US" sz="3089" spc="46">
                <a:solidFill>
                  <a:srgbClr val="FFFFFF"/>
                </a:solidFill>
                <a:latin typeface="Fira Sans Light"/>
              </a:rPr>
              <a:t>¿Mayor posesión implica mejores resultados?</a:t>
            </a:r>
          </a:p>
        </p:txBody>
      </p:sp>
      <p:sp>
        <p:nvSpPr>
          <p:cNvPr name="TextBox 15" id="15"/>
          <p:cNvSpPr txBox="true"/>
          <p:nvPr/>
        </p:nvSpPr>
        <p:spPr>
          <a:xfrm rot="0">
            <a:off x="792603" y="875329"/>
            <a:ext cx="6579144" cy="914400"/>
          </a:xfrm>
          <a:prstGeom prst="rect">
            <a:avLst/>
          </a:prstGeom>
        </p:spPr>
        <p:txBody>
          <a:bodyPr anchor="t" rtlCol="false" tIns="0" lIns="0" bIns="0" rIns="0">
            <a:spAutoFit/>
          </a:bodyPr>
          <a:lstStyle/>
          <a:p>
            <a:pPr algn="l" marL="0" indent="0" lvl="0">
              <a:lnSpc>
                <a:spcPts val="7065"/>
              </a:lnSpc>
            </a:pPr>
            <a:r>
              <a:rPr lang="en-US" sz="5888" spc="117" u="none">
                <a:solidFill>
                  <a:srgbClr val="FFFFFF"/>
                </a:solidFill>
                <a:latin typeface="Voga"/>
              </a:rPr>
              <a:t>PRIMEROS INDICIOS: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0" y="9258300"/>
            <a:ext cx="18288000" cy="1028700"/>
          </a:xfrm>
          <a:prstGeom prst="rect">
            <a:avLst/>
          </a:prstGeom>
          <a:solidFill>
            <a:srgbClr val="06327D"/>
          </a:solidFill>
        </p:spPr>
      </p:sp>
      <p:pic>
        <p:nvPicPr>
          <p:cNvPr name="Picture 3" id="3"/>
          <p:cNvPicPr>
            <a:picLocks noChangeAspect="true"/>
          </p:cNvPicPr>
          <p:nvPr/>
        </p:nvPicPr>
        <p:blipFill>
          <a:blip r:embed="rId2"/>
          <a:srcRect l="1462" t="0" r="1462" b="0"/>
          <a:stretch>
            <a:fillRect/>
          </a:stretch>
        </p:blipFill>
        <p:spPr>
          <a:xfrm flipH="false" flipV="false" rot="0">
            <a:off x="7732737" y="2321601"/>
            <a:ext cx="10555263" cy="6936699"/>
          </a:xfrm>
          <a:prstGeom prst="rect">
            <a:avLst/>
          </a:prstGeom>
        </p:spPr>
      </p:pic>
      <p:sp>
        <p:nvSpPr>
          <p:cNvPr name="TextBox 4" id="4"/>
          <p:cNvSpPr txBox="true"/>
          <p:nvPr/>
        </p:nvSpPr>
        <p:spPr>
          <a:xfrm rot="0">
            <a:off x="1028700" y="9604375"/>
            <a:ext cx="7981523" cy="291465"/>
          </a:xfrm>
          <a:prstGeom prst="rect">
            <a:avLst/>
          </a:prstGeom>
        </p:spPr>
        <p:txBody>
          <a:bodyPr anchor="t" rtlCol="false" tIns="0" lIns="0" bIns="0" rIns="0">
            <a:spAutoFit/>
          </a:bodyPr>
          <a:lstStyle/>
          <a:p>
            <a:pPr>
              <a:lnSpc>
                <a:spcPts val="2340"/>
              </a:lnSpc>
            </a:pPr>
            <a:r>
              <a:rPr lang="en-US" sz="1800">
                <a:solidFill>
                  <a:srgbClr val="FFFFFF"/>
                </a:solidFill>
                <a:latin typeface="DM Sans Bold Italics"/>
              </a:rPr>
              <a:t>PROYECTO CODERHOUSE: LPFA</a:t>
            </a:r>
          </a:p>
        </p:txBody>
      </p:sp>
      <p:grpSp>
        <p:nvGrpSpPr>
          <p:cNvPr name="Group 5" id="5"/>
          <p:cNvGrpSpPr/>
          <p:nvPr/>
        </p:nvGrpSpPr>
        <p:grpSpPr>
          <a:xfrm rot="0">
            <a:off x="0" y="307229"/>
            <a:ext cx="7199337" cy="8970379"/>
            <a:chOff x="0" y="0"/>
            <a:chExt cx="9599116" cy="11960505"/>
          </a:xfrm>
        </p:grpSpPr>
        <p:sp>
          <p:nvSpPr>
            <p:cNvPr name="TextBox 6" id="6"/>
            <p:cNvSpPr txBox="true"/>
            <p:nvPr/>
          </p:nvSpPr>
          <p:spPr>
            <a:xfrm rot="0">
              <a:off x="0" y="-9525"/>
              <a:ext cx="9599116" cy="5113210"/>
            </a:xfrm>
            <a:prstGeom prst="rect">
              <a:avLst/>
            </a:prstGeom>
          </p:spPr>
          <p:txBody>
            <a:bodyPr anchor="t" rtlCol="false" tIns="0" lIns="0" bIns="0" rIns="0">
              <a:spAutoFit/>
            </a:bodyPr>
            <a:lstStyle/>
            <a:p>
              <a:pPr algn="just">
                <a:lnSpc>
                  <a:spcPts val="7215"/>
                </a:lnSpc>
              </a:pPr>
              <a:r>
                <a:rPr lang="en-US" sz="6013">
                  <a:solidFill>
                    <a:srgbClr val="FFFFFF"/>
                  </a:solidFill>
                  <a:latin typeface="DM Sans Bold"/>
                </a:rPr>
                <a:t>1.¿El equipo local es quién mas victorias tiene?</a:t>
              </a:r>
            </a:p>
            <a:p>
              <a:pPr>
                <a:lnSpc>
                  <a:spcPts val="8538"/>
                </a:lnSpc>
              </a:pPr>
            </a:p>
          </p:txBody>
        </p:sp>
        <p:sp>
          <p:nvSpPr>
            <p:cNvPr name="TextBox 7" id="7"/>
            <p:cNvSpPr txBox="true"/>
            <p:nvPr/>
          </p:nvSpPr>
          <p:spPr>
            <a:xfrm rot="0">
              <a:off x="0" y="5800446"/>
              <a:ext cx="9599116" cy="6160059"/>
            </a:xfrm>
            <a:prstGeom prst="rect">
              <a:avLst/>
            </a:prstGeom>
          </p:spPr>
          <p:txBody>
            <a:bodyPr anchor="t" rtlCol="false" tIns="0" lIns="0" bIns="0" rIns="0">
              <a:spAutoFit/>
            </a:bodyPr>
            <a:lstStyle/>
            <a:p>
              <a:pPr>
                <a:lnSpc>
                  <a:spcPts val="3367"/>
                </a:lnSpc>
              </a:pPr>
              <a:r>
                <a:rPr lang="en-US" sz="2806">
                  <a:solidFill>
                    <a:srgbClr val="FFFFFF"/>
                  </a:solidFill>
                  <a:latin typeface="DM Sans Bold"/>
                </a:rPr>
                <a:t>Podemos ver mediante este primer gráfico de barras que el resultado que más se dio en el período estipulado de la totalidad de los partidos jugados es con una marcada tendencia para la victoria del equipo local. Por tanto, en una primera apreciación podemos ver como la hipótesis se estaría cumpliendo en la generalidad de los partidos en el transcurso del tiempo.</a:t>
              </a:r>
            </a:p>
            <a:p>
              <a:pPr algn="l" marL="0" indent="0" lvl="0">
                <a:lnSpc>
                  <a:spcPts val="3367"/>
                </a:lnSpc>
                <a:spcBef>
                  <a:spcPct val="0"/>
                </a:spcBef>
              </a:pPr>
            </a:p>
          </p:txBody>
        </p:sp>
      </p:grpSp>
      <p:grpSp>
        <p:nvGrpSpPr>
          <p:cNvPr name="Group 8" id="8"/>
          <p:cNvGrpSpPr/>
          <p:nvPr/>
        </p:nvGrpSpPr>
        <p:grpSpPr>
          <a:xfrm rot="0">
            <a:off x="9010223" y="23384"/>
            <a:ext cx="8706107" cy="2298217"/>
            <a:chOff x="0" y="0"/>
            <a:chExt cx="11608143" cy="3064289"/>
          </a:xfrm>
        </p:grpSpPr>
        <p:pic>
          <p:nvPicPr>
            <p:cNvPr name="Picture 9" id="9"/>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0" y="1654741"/>
              <a:ext cx="2273464" cy="1409548"/>
            </a:xfrm>
            <a:prstGeom prst="rect">
              <a:avLst/>
            </a:prstGeom>
          </p:spPr>
        </p:pic>
        <p:pic>
          <p:nvPicPr>
            <p:cNvPr name="Picture 10" id="10"/>
            <p:cNvPicPr>
              <a:picLocks noChangeAspect="true"/>
            </p:cNvPicPr>
            <p:nvPr/>
          </p:nvPicPr>
          <p:blipFill>
            <a:blip r:embed="rId5"/>
            <a:srcRect l="0" t="0" r="0" b="0"/>
            <a:stretch>
              <a:fillRect/>
            </a:stretch>
          </p:blipFill>
          <p:spPr>
            <a:xfrm flipH="false" flipV="false" rot="0">
              <a:off x="3645064" y="1654741"/>
              <a:ext cx="966418" cy="1403148"/>
            </a:xfrm>
            <a:prstGeom prst="rect">
              <a:avLst/>
            </a:prstGeom>
          </p:spPr>
        </p:pic>
        <p:pic>
          <p:nvPicPr>
            <p:cNvPr name="Picture 11" id="11"/>
            <p:cNvPicPr>
              <a:picLocks noChangeAspect="true"/>
            </p:cNvPicPr>
            <p:nvPr/>
          </p:nvPicPr>
          <p:blipFill>
            <a:blip r:embed="rId6"/>
            <a:srcRect l="0" t="0" r="0" b="0"/>
            <a:stretch>
              <a:fillRect/>
            </a:stretch>
          </p:blipFill>
          <p:spPr>
            <a:xfrm flipH="false" flipV="false" rot="0">
              <a:off x="6117792" y="1813753"/>
              <a:ext cx="1994699" cy="940002"/>
            </a:xfrm>
            <a:prstGeom prst="rect">
              <a:avLst/>
            </a:prstGeom>
          </p:spPr>
        </p:pic>
        <p:pic>
          <p:nvPicPr>
            <p:cNvPr name="Picture 12" id="12"/>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0105265" y="1756788"/>
              <a:ext cx="730087" cy="1053931"/>
            </a:xfrm>
            <a:prstGeom prst="rect">
              <a:avLst/>
            </a:prstGeom>
          </p:spPr>
        </p:pic>
        <p:sp>
          <p:nvSpPr>
            <p:cNvPr name="TextBox 13" id="13"/>
            <p:cNvSpPr txBox="true"/>
            <p:nvPr/>
          </p:nvSpPr>
          <p:spPr>
            <a:xfrm rot="0">
              <a:off x="0" y="-19050"/>
              <a:ext cx="2273464" cy="775970"/>
            </a:xfrm>
            <a:prstGeom prst="rect">
              <a:avLst/>
            </a:prstGeom>
          </p:spPr>
          <p:txBody>
            <a:bodyPr anchor="t" rtlCol="false" tIns="0" lIns="0" bIns="0" rIns="0">
              <a:spAutoFit/>
            </a:bodyPr>
            <a:lstStyle/>
            <a:p>
              <a:pPr algn="ctr">
                <a:lnSpc>
                  <a:spcPts val="2340"/>
                </a:lnSpc>
                <a:spcBef>
                  <a:spcPct val="0"/>
                </a:spcBef>
              </a:pPr>
              <a:r>
                <a:rPr lang="en-US" sz="1800">
                  <a:solidFill>
                    <a:srgbClr val="FFFFFF"/>
                  </a:solidFill>
                  <a:latin typeface="DM Sans"/>
                </a:rPr>
                <a:t>PARTIDOS DISPUTADOS:</a:t>
              </a:r>
            </a:p>
          </p:txBody>
        </p:sp>
        <p:sp>
          <p:nvSpPr>
            <p:cNvPr name="TextBox 14" id="14"/>
            <p:cNvSpPr txBox="true"/>
            <p:nvPr/>
          </p:nvSpPr>
          <p:spPr>
            <a:xfrm rot="0">
              <a:off x="355620" y="996060"/>
              <a:ext cx="1548802" cy="597799"/>
            </a:xfrm>
            <a:prstGeom prst="rect">
              <a:avLst/>
            </a:prstGeom>
          </p:spPr>
          <p:txBody>
            <a:bodyPr anchor="t" rtlCol="false" tIns="0" lIns="0" bIns="0" rIns="0">
              <a:spAutoFit/>
            </a:bodyPr>
            <a:lstStyle/>
            <a:p>
              <a:pPr algn="ctr">
                <a:lnSpc>
                  <a:spcPts val="3465"/>
                </a:lnSpc>
              </a:pPr>
              <a:r>
                <a:rPr lang="en-US" sz="3039">
                  <a:solidFill>
                    <a:srgbClr val="FFFFFF"/>
                  </a:solidFill>
                  <a:latin typeface="Oswald Bold"/>
                </a:rPr>
                <a:t>2821</a:t>
              </a:r>
            </a:p>
          </p:txBody>
        </p:sp>
        <p:sp>
          <p:nvSpPr>
            <p:cNvPr name="TextBox 15" id="15"/>
            <p:cNvSpPr txBox="true"/>
            <p:nvPr/>
          </p:nvSpPr>
          <p:spPr>
            <a:xfrm rot="0">
              <a:off x="355620" y="1613141"/>
              <a:ext cx="1555513" cy="134389"/>
            </a:xfrm>
            <a:prstGeom prst="rect">
              <a:avLst/>
            </a:prstGeom>
          </p:spPr>
          <p:txBody>
            <a:bodyPr anchor="t" rtlCol="false" tIns="0" lIns="0" bIns="0" rIns="0">
              <a:spAutoFit/>
            </a:bodyPr>
            <a:lstStyle/>
            <a:p>
              <a:pPr algn="ctr">
                <a:lnSpc>
                  <a:spcPts val="741"/>
                </a:lnSpc>
              </a:pPr>
            </a:p>
          </p:txBody>
        </p:sp>
        <p:sp>
          <p:nvSpPr>
            <p:cNvPr name="TextBox 16" id="16"/>
            <p:cNvSpPr txBox="true"/>
            <p:nvPr/>
          </p:nvSpPr>
          <p:spPr>
            <a:xfrm rot="0">
              <a:off x="355620" y="800867"/>
              <a:ext cx="1562224" cy="104746"/>
            </a:xfrm>
            <a:prstGeom prst="rect">
              <a:avLst/>
            </a:prstGeom>
          </p:spPr>
          <p:txBody>
            <a:bodyPr anchor="t" rtlCol="false" tIns="0" lIns="0" bIns="0" rIns="0">
              <a:spAutoFit/>
            </a:bodyPr>
            <a:lstStyle/>
            <a:p>
              <a:pPr algn="ctr">
                <a:lnSpc>
                  <a:spcPts val="629"/>
                </a:lnSpc>
              </a:pPr>
            </a:p>
          </p:txBody>
        </p:sp>
        <p:sp>
          <p:nvSpPr>
            <p:cNvPr name="TextBox 17" id="17"/>
            <p:cNvSpPr txBox="true"/>
            <p:nvPr/>
          </p:nvSpPr>
          <p:spPr>
            <a:xfrm rot="0">
              <a:off x="2990439" y="24898"/>
              <a:ext cx="2275668" cy="775970"/>
            </a:xfrm>
            <a:prstGeom prst="rect">
              <a:avLst/>
            </a:prstGeom>
          </p:spPr>
          <p:txBody>
            <a:bodyPr anchor="t" rtlCol="false" tIns="0" lIns="0" bIns="0" rIns="0">
              <a:spAutoFit/>
            </a:bodyPr>
            <a:lstStyle/>
            <a:p>
              <a:pPr algn="ctr">
                <a:lnSpc>
                  <a:spcPts val="2340"/>
                </a:lnSpc>
                <a:spcBef>
                  <a:spcPct val="0"/>
                </a:spcBef>
              </a:pPr>
              <a:r>
                <a:rPr lang="en-US" sz="1800">
                  <a:solidFill>
                    <a:srgbClr val="FFFFFF"/>
                  </a:solidFill>
                  <a:latin typeface="DM Sans"/>
                </a:rPr>
                <a:t>VICTORIAS LOCALES:</a:t>
              </a:r>
            </a:p>
          </p:txBody>
        </p:sp>
        <p:sp>
          <p:nvSpPr>
            <p:cNvPr name="TextBox 18" id="18"/>
            <p:cNvSpPr txBox="true"/>
            <p:nvPr/>
          </p:nvSpPr>
          <p:spPr>
            <a:xfrm rot="0">
              <a:off x="3347161" y="952112"/>
              <a:ext cx="1548802" cy="597799"/>
            </a:xfrm>
            <a:prstGeom prst="rect">
              <a:avLst/>
            </a:prstGeom>
          </p:spPr>
          <p:txBody>
            <a:bodyPr anchor="t" rtlCol="false" tIns="0" lIns="0" bIns="0" rIns="0">
              <a:spAutoFit/>
            </a:bodyPr>
            <a:lstStyle/>
            <a:p>
              <a:pPr algn="ctr">
                <a:lnSpc>
                  <a:spcPts val="3465"/>
                </a:lnSpc>
              </a:pPr>
              <a:r>
                <a:rPr lang="en-US" sz="3039">
                  <a:solidFill>
                    <a:srgbClr val="FFFFFF"/>
                  </a:solidFill>
                  <a:latin typeface="Oswald Bold"/>
                </a:rPr>
                <a:t>1236</a:t>
              </a:r>
            </a:p>
          </p:txBody>
        </p:sp>
        <p:sp>
          <p:nvSpPr>
            <p:cNvPr name="TextBox 19" id="19"/>
            <p:cNvSpPr txBox="true"/>
            <p:nvPr/>
          </p:nvSpPr>
          <p:spPr>
            <a:xfrm rot="0">
              <a:off x="3347161" y="1569193"/>
              <a:ext cx="1555513" cy="134389"/>
            </a:xfrm>
            <a:prstGeom prst="rect">
              <a:avLst/>
            </a:prstGeom>
          </p:spPr>
          <p:txBody>
            <a:bodyPr anchor="t" rtlCol="false" tIns="0" lIns="0" bIns="0" rIns="0">
              <a:spAutoFit/>
            </a:bodyPr>
            <a:lstStyle/>
            <a:p>
              <a:pPr algn="ctr">
                <a:lnSpc>
                  <a:spcPts val="741"/>
                </a:lnSpc>
              </a:pPr>
            </a:p>
          </p:txBody>
        </p:sp>
        <p:sp>
          <p:nvSpPr>
            <p:cNvPr name="TextBox 20" id="20"/>
            <p:cNvSpPr txBox="true"/>
            <p:nvPr/>
          </p:nvSpPr>
          <p:spPr>
            <a:xfrm rot="0">
              <a:off x="3347161" y="756920"/>
              <a:ext cx="1562224" cy="104746"/>
            </a:xfrm>
            <a:prstGeom prst="rect">
              <a:avLst/>
            </a:prstGeom>
          </p:spPr>
          <p:txBody>
            <a:bodyPr anchor="t" rtlCol="false" tIns="0" lIns="0" bIns="0" rIns="0">
              <a:spAutoFit/>
            </a:bodyPr>
            <a:lstStyle/>
            <a:p>
              <a:pPr algn="ctr">
                <a:lnSpc>
                  <a:spcPts val="629"/>
                </a:lnSpc>
              </a:pPr>
            </a:p>
          </p:txBody>
        </p:sp>
        <p:sp>
          <p:nvSpPr>
            <p:cNvPr name="TextBox 21" id="21"/>
            <p:cNvSpPr txBox="true"/>
            <p:nvPr/>
          </p:nvSpPr>
          <p:spPr>
            <a:xfrm rot="0">
              <a:off x="5977307" y="24898"/>
              <a:ext cx="2275668" cy="382270"/>
            </a:xfrm>
            <a:prstGeom prst="rect">
              <a:avLst/>
            </a:prstGeom>
          </p:spPr>
          <p:txBody>
            <a:bodyPr anchor="t" rtlCol="false" tIns="0" lIns="0" bIns="0" rIns="0">
              <a:spAutoFit/>
            </a:bodyPr>
            <a:lstStyle/>
            <a:p>
              <a:pPr algn="ctr">
                <a:lnSpc>
                  <a:spcPts val="2340"/>
                </a:lnSpc>
                <a:spcBef>
                  <a:spcPct val="0"/>
                </a:spcBef>
              </a:pPr>
              <a:r>
                <a:rPr lang="en-US" sz="1800">
                  <a:solidFill>
                    <a:srgbClr val="FFFFFF"/>
                  </a:solidFill>
                  <a:latin typeface="DM Sans Italics"/>
                </a:rPr>
                <a:t>EMPATES:</a:t>
              </a:r>
            </a:p>
          </p:txBody>
        </p:sp>
        <p:sp>
          <p:nvSpPr>
            <p:cNvPr name="TextBox 22" id="22"/>
            <p:cNvSpPr txBox="true"/>
            <p:nvPr/>
          </p:nvSpPr>
          <p:spPr>
            <a:xfrm rot="0">
              <a:off x="6344485" y="1062283"/>
              <a:ext cx="1548802" cy="597799"/>
            </a:xfrm>
            <a:prstGeom prst="rect">
              <a:avLst/>
            </a:prstGeom>
          </p:spPr>
          <p:txBody>
            <a:bodyPr anchor="t" rtlCol="false" tIns="0" lIns="0" bIns="0" rIns="0">
              <a:spAutoFit/>
            </a:bodyPr>
            <a:lstStyle/>
            <a:p>
              <a:pPr algn="ctr">
                <a:lnSpc>
                  <a:spcPts val="3465"/>
                </a:lnSpc>
              </a:pPr>
              <a:r>
                <a:rPr lang="en-US" sz="3039">
                  <a:solidFill>
                    <a:srgbClr val="FFFFFF"/>
                  </a:solidFill>
                  <a:latin typeface="Oswald Bold"/>
                </a:rPr>
                <a:t>823</a:t>
              </a:r>
            </a:p>
          </p:txBody>
        </p:sp>
        <p:sp>
          <p:nvSpPr>
            <p:cNvPr name="TextBox 23" id="23"/>
            <p:cNvSpPr txBox="true"/>
            <p:nvPr/>
          </p:nvSpPr>
          <p:spPr>
            <a:xfrm rot="0">
              <a:off x="6344485" y="1679364"/>
              <a:ext cx="1555513" cy="134389"/>
            </a:xfrm>
            <a:prstGeom prst="rect">
              <a:avLst/>
            </a:prstGeom>
          </p:spPr>
          <p:txBody>
            <a:bodyPr anchor="t" rtlCol="false" tIns="0" lIns="0" bIns="0" rIns="0">
              <a:spAutoFit/>
            </a:bodyPr>
            <a:lstStyle/>
            <a:p>
              <a:pPr algn="ctr">
                <a:lnSpc>
                  <a:spcPts val="741"/>
                </a:lnSpc>
              </a:pPr>
            </a:p>
          </p:txBody>
        </p:sp>
        <p:sp>
          <p:nvSpPr>
            <p:cNvPr name="TextBox 24" id="24"/>
            <p:cNvSpPr txBox="true"/>
            <p:nvPr/>
          </p:nvSpPr>
          <p:spPr>
            <a:xfrm rot="0">
              <a:off x="6344485" y="867090"/>
              <a:ext cx="1562224" cy="104746"/>
            </a:xfrm>
            <a:prstGeom prst="rect">
              <a:avLst/>
            </a:prstGeom>
          </p:spPr>
          <p:txBody>
            <a:bodyPr anchor="t" rtlCol="false" tIns="0" lIns="0" bIns="0" rIns="0">
              <a:spAutoFit/>
            </a:bodyPr>
            <a:lstStyle/>
            <a:p>
              <a:pPr algn="ctr">
                <a:lnSpc>
                  <a:spcPts val="629"/>
                </a:lnSpc>
              </a:pPr>
            </a:p>
          </p:txBody>
        </p:sp>
        <p:sp>
          <p:nvSpPr>
            <p:cNvPr name="TextBox 25" id="25"/>
            <p:cNvSpPr txBox="true"/>
            <p:nvPr/>
          </p:nvSpPr>
          <p:spPr>
            <a:xfrm rot="0">
              <a:off x="9332475" y="91120"/>
              <a:ext cx="2275668" cy="775970"/>
            </a:xfrm>
            <a:prstGeom prst="rect">
              <a:avLst/>
            </a:prstGeom>
          </p:spPr>
          <p:txBody>
            <a:bodyPr anchor="t" rtlCol="false" tIns="0" lIns="0" bIns="0" rIns="0">
              <a:spAutoFit/>
            </a:bodyPr>
            <a:lstStyle/>
            <a:p>
              <a:pPr algn="ctr">
                <a:lnSpc>
                  <a:spcPts val="2340"/>
                </a:lnSpc>
                <a:spcBef>
                  <a:spcPct val="0"/>
                </a:spcBef>
              </a:pPr>
              <a:r>
                <a:rPr lang="en-US" sz="1800">
                  <a:solidFill>
                    <a:srgbClr val="FFFFFF"/>
                  </a:solidFill>
                  <a:latin typeface="DM Sans"/>
                </a:rPr>
                <a:t>VICTORIAS VISITANTES:</a:t>
              </a:r>
            </a:p>
          </p:txBody>
        </p:sp>
        <p:sp>
          <p:nvSpPr>
            <p:cNvPr name="TextBox 26" id="26"/>
            <p:cNvSpPr txBox="true"/>
            <p:nvPr/>
          </p:nvSpPr>
          <p:spPr>
            <a:xfrm rot="0">
              <a:off x="9689197" y="1062283"/>
              <a:ext cx="1548802" cy="597799"/>
            </a:xfrm>
            <a:prstGeom prst="rect">
              <a:avLst/>
            </a:prstGeom>
          </p:spPr>
          <p:txBody>
            <a:bodyPr anchor="t" rtlCol="false" tIns="0" lIns="0" bIns="0" rIns="0">
              <a:spAutoFit/>
            </a:bodyPr>
            <a:lstStyle/>
            <a:p>
              <a:pPr algn="ctr">
                <a:lnSpc>
                  <a:spcPts val="3465"/>
                </a:lnSpc>
              </a:pPr>
              <a:r>
                <a:rPr lang="en-US" sz="3039">
                  <a:solidFill>
                    <a:srgbClr val="FFFFFF"/>
                  </a:solidFill>
                  <a:latin typeface="Oswald Bold"/>
                </a:rPr>
                <a:t>762</a:t>
              </a:r>
            </a:p>
          </p:txBody>
        </p:sp>
        <p:sp>
          <p:nvSpPr>
            <p:cNvPr name="TextBox 27" id="27"/>
            <p:cNvSpPr txBox="true"/>
            <p:nvPr/>
          </p:nvSpPr>
          <p:spPr>
            <a:xfrm rot="0">
              <a:off x="9689197" y="1679364"/>
              <a:ext cx="1555513" cy="134389"/>
            </a:xfrm>
            <a:prstGeom prst="rect">
              <a:avLst/>
            </a:prstGeom>
          </p:spPr>
          <p:txBody>
            <a:bodyPr anchor="t" rtlCol="false" tIns="0" lIns="0" bIns="0" rIns="0">
              <a:spAutoFit/>
            </a:bodyPr>
            <a:lstStyle/>
            <a:p>
              <a:pPr algn="ctr">
                <a:lnSpc>
                  <a:spcPts val="741"/>
                </a:lnSpc>
              </a:pPr>
            </a:p>
          </p:txBody>
        </p:sp>
        <p:sp>
          <p:nvSpPr>
            <p:cNvPr name="TextBox 28" id="28"/>
            <p:cNvSpPr txBox="true"/>
            <p:nvPr/>
          </p:nvSpPr>
          <p:spPr>
            <a:xfrm rot="0">
              <a:off x="9689197" y="867090"/>
              <a:ext cx="1562224" cy="104746"/>
            </a:xfrm>
            <a:prstGeom prst="rect">
              <a:avLst/>
            </a:prstGeom>
          </p:spPr>
          <p:txBody>
            <a:bodyPr anchor="t" rtlCol="false" tIns="0" lIns="0" bIns="0" rIns="0">
              <a:spAutoFit/>
            </a:bodyPr>
            <a:lstStyle/>
            <a:p>
              <a:pPr algn="ctr">
                <a:lnSpc>
                  <a:spcPts val="629"/>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884" r="0" b="2046"/>
          <a:stretch>
            <a:fillRect/>
          </a:stretch>
        </p:blipFill>
        <p:spPr>
          <a:xfrm flipH="false" flipV="false" rot="0">
            <a:off x="0" y="0"/>
            <a:ext cx="18288000" cy="5143500"/>
          </a:xfrm>
          <a:prstGeom prst="rect">
            <a:avLst/>
          </a:prstGeom>
        </p:spPr>
      </p:pic>
      <p:sp>
        <p:nvSpPr>
          <p:cNvPr name="AutoShape 3" id="3"/>
          <p:cNvSpPr/>
          <p:nvPr/>
        </p:nvSpPr>
        <p:spPr>
          <a:xfrm rot="0">
            <a:off x="0" y="5143500"/>
            <a:ext cx="8782051" cy="5143500"/>
          </a:xfrm>
          <a:prstGeom prst="rect">
            <a:avLst/>
          </a:prstGeom>
          <a:solidFill>
            <a:srgbClr val="06327D"/>
          </a:solidFill>
        </p:spPr>
      </p:sp>
      <p:sp>
        <p:nvSpPr>
          <p:cNvPr name="TextBox 4" id="4"/>
          <p:cNvSpPr txBox="true"/>
          <p:nvPr/>
        </p:nvSpPr>
        <p:spPr>
          <a:xfrm rot="0">
            <a:off x="522406" y="6829425"/>
            <a:ext cx="7737238" cy="1771650"/>
          </a:xfrm>
          <a:prstGeom prst="rect">
            <a:avLst/>
          </a:prstGeom>
        </p:spPr>
        <p:txBody>
          <a:bodyPr anchor="t" rtlCol="false" tIns="0" lIns="0" bIns="0" rIns="0">
            <a:spAutoFit/>
          </a:bodyPr>
          <a:lstStyle/>
          <a:p>
            <a:pPr marL="0" indent="0" lvl="0">
              <a:lnSpc>
                <a:spcPts val="4680"/>
              </a:lnSpc>
            </a:pPr>
            <a:r>
              <a:rPr lang="en-US" sz="3900" spc="312">
                <a:solidFill>
                  <a:srgbClr val="FFFFFF"/>
                </a:solidFill>
                <a:latin typeface="HK Grotesk Bold"/>
              </a:rPr>
              <a:t>MANERA EN LA QUE SE COMPORTAN ESTOS VALORES TORNEO A TORNEO</a:t>
            </a:r>
          </a:p>
        </p:txBody>
      </p:sp>
      <p:sp>
        <p:nvSpPr>
          <p:cNvPr name="TextBox 5" id="5"/>
          <p:cNvSpPr txBox="true"/>
          <p:nvPr/>
        </p:nvSpPr>
        <p:spPr>
          <a:xfrm rot="0">
            <a:off x="8782051" y="5831444"/>
            <a:ext cx="9505949" cy="3620592"/>
          </a:xfrm>
          <a:prstGeom prst="rect">
            <a:avLst/>
          </a:prstGeom>
        </p:spPr>
        <p:txBody>
          <a:bodyPr anchor="t" rtlCol="false" tIns="0" lIns="0" bIns="0" rIns="0">
            <a:spAutoFit/>
          </a:bodyPr>
          <a:lstStyle/>
          <a:p>
            <a:pPr algn="ctr">
              <a:lnSpc>
                <a:spcPts val="3159"/>
              </a:lnSpc>
              <a:spcBef>
                <a:spcPct val="0"/>
              </a:spcBef>
            </a:pPr>
            <a:r>
              <a:rPr lang="en-US" sz="2632" spc="210">
                <a:solidFill>
                  <a:srgbClr val="FFFFFF"/>
                </a:solidFill>
                <a:latin typeface="HK Grotesk Bold"/>
              </a:rPr>
              <a:t>COMO PODEMOS OBSERVAR EN LAS LINEAS OBTENIDAS SE SOSTIENE LA TENDENCIA DE QUE LOS EQUIPOS QUE DISPUTAN SUS ENCUENTROS DE LOCAL TIENEN MAYOR PREDISPOSICIÓN A OBTENER LA VICTORIA, MIENTRAS QUE TAMBIÉN PODEMOS NOTAR QUE A MEDIDA QUE SE FUERON JUGANDO LOS DIFERENTES TORNEOS HUBO UN CAMBIO EN LA TENDENCIA DEL EMPATE QUE TERMINÓ POR SUPERAR A LAS VICTORIAS VISITANTES.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DAFfMA6oOPE</dc:identifier>
  <dcterms:modified xsi:type="dcterms:W3CDTF">2011-08-01T06:04:30Z</dcterms:modified>
  <cp:revision>1</cp:revision>
  <dc:title>Proyecto CoderHouse</dc:title>
</cp:coreProperties>
</file>